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9"/>
  </p:notesMasterIdLst>
  <p:handoutMasterIdLst>
    <p:handoutMasterId r:id="rId20"/>
  </p:handoutMasterIdLst>
  <p:sldIdLst>
    <p:sldId id="265" r:id="rId2"/>
    <p:sldId id="258" r:id="rId3"/>
    <p:sldId id="327" r:id="rId4"/>
    <p:sldId id="329" r:id="rId5"/>
    <p:sldId id="333" r:id="rId6"/>
    <p:sldId id="335" r:id="rId7"/>
    <p:sldId id="336" r:id="rId8"/>
    <p:sldId id="337" r:id="rId9"/>
    <p:sldId id="346" r:id="rId10"/>
    <p:sldId id="344" r:id="rId11"/>
    <p:sldId id="340" r:id="rId12"/>
    <p:sldId id="347" r:id="rId13"/>
    <p:sldId id="348" r:id="rId14"/>
    <p:sldId id="349" r:id="rId15"/>
    <p:sldId id="353" r:id="rId16"/>
    <p:sldId id="352" r:id="rId17"/>
    <p:sldId id="26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재원" initials="이" lastIdx="1" clrIdx="0">
    <p:extLst>
      <p:ext uri="{19B8F6BF-5375-455C-9EA6-DF929625EA0E}">
        <p15:presenceInfo xmlns:p15="http://schemas.microsoft.com/office/powerpoint/2012/main" userId="S-1-5-21-791609980-505775873-2035082115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2497F"/>
    <a:srgbClr val="DEEBF7"/>
    <a:srgbClr val="4591CE"/>
    <a:srgbClr val="B4C7E7"/>
    <a:srgbClr val="98C2E4"/>
    <a:srgbClr val="D2E9FA"/>
    <a:srgbClr val="62C4AA"/>
    <a:srgbClr val="73B993"/>
    <a:srgbClr val="1E6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57" autoAdjust="0"/>
    <p:restoredTop sz="87431" autoAdjust="0"/>
  </p:normalViewPr>
  <p:slideViewPr>
    <p:cSldViewPr snapToGrid="0">
      <p:cViewPr>
        <p:scale>
          <a:sx n="125" d="100"/>
          <a:sy n="125" d="100"/>
        </p:scale>
        <p:origin x="2040" y="8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2552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751EDB0-1AC5-44EE-A0D6-1992E79FFD1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6315EA-29FA-42C6-824C-3F4B7BF811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75D8E4-A3DF-4060-82F5-84451599BA64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C72323-3CBD-4C07-A156-BEA1E8940E6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AD7FF4-25E2-48B2-8882-5B8DF3043C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C853E4-0F46-4A99-81D3-72E525CFA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447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274F20-0429-42EC-AFE6-D43E94E5DB2F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3CD114-79BA-4EB3-B9E8-603E846A9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975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rgbClr val="0249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0599F01-5B59-48B3-B562-5E193D76A2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3807832" cy="3473534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69F957E1-7986-4C96-A1E6-25FD4574D1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4095" y="2370259"/>
            <a:ext cx="7194875" cy="717178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FFFF00"/>
                </a:solidFill>
              </a:defRPr>
            </a:lvl1pPr>
          </a:lstStyle>
          <a:p>
            <a:r>
              <a:rPr lang="ko-KR" altLang="en-US" dirty="0"/>
              <a:t>메인 타이틀</a:t>
            </a:r>
          </a:p>
        </p:txBody>
      </p:sp>
      <p:sp>
        <p:nvSpPr>
          <p:cNvPr id="14" name="Google Shape;16;p2">
            <a:extLst>
              <a:ext uri="{FF2B5EF4-FFF2-40B4-BE49-F238E27FC236}">
                <a16:creationId xmlns:a16="http://schemas.microsoft.com/office/drawing/2014/main" id="{43E11AC5-6153-4933-813D-3CE0D259839E}"/>
              </a:ext>
            </a:extLst>
          </p:cNvPr>
          <p:cNvSpPr/>
          <p:nvPr/>
        </p:nvSpPr>
        <p:spPr>
          <a:xfrm>
            <a:off x="2190751" y="1863437"/>
            <a:ext cx="45719" cy="1224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>
            <a:extLst>
              <a:ext uri="{FF2B5EF4-FFF2-40B4-BE49-F238E27FC236}">
                <a16:creationId xmlns:a16="http://schemas.microsoft.com/office/drawing/2014/main" id="{C5DB0455-809D-45DD-BF3A-415FDFD7C4D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2284095" y="1861654"/>
            <a:ext cx="9144000" cy="466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 b="1" i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r>
              <a:rPr lang="ko-KR" altLang="en-US" dirty="0"/>
              <a:t>서브 타이틀</a:t>
            </a:r>
            <a:endParaRPr dirty="0"/>
          </a:p>
        </p:txBody>
      </p:sp>
      <p:sp>
        <p:nvSpPr>
          <p:cNvPr id="17" name="Google Shape;19;p2">
            <a:extLst>
              <a:ext uri="{FF2B5EF4-FFF2-40B4-BE49-F238E27FC236}">
                <a16:creationId xmlns:a16="http://schemas.microsoft.com/office/drawing/2014/main" id="{4BA3BAEF-FCAE-4EDC-92D2-9F8A38012A5B}"/>
              </a:ext>
            </a:extLst>
          </p:cNvPr>
          <p:cNvSpPr txBox="1">
            <a:spLocks noGrp="1"/>
          </p:cNvSpPr>
          <p:nvPr>
            <p:ph type="body" idx="3" hasCustomPrompt="1"/>
          </p:nvPr>
        </p:nvSpPr>
        <p:spPr>
          <a:xfrm>
            <a:off x="2279513" y="4149082"/>
            <a:ext cx="4933748" cy="43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ko-KR" altLang="en-US" dirty="0"/>
              <a:t>텍스트를 입력하세요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C4C378-FCA5-4867-A163-1AC154A567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8726" y="1861654"/>
            <a:ext cx="914400" cy="1225783"/>
          </a:xfrm>
        </p:spPr>
        <p:txBody>
          <a:bodyPr>
            <a:normAutofit/>
          </a:bodyPr>
          <a:lstStyle>
            <a:lvl1pPr marL="0" indent="0" algn="r">
              <a:buNone/>
              <a:defRPr sz="1400" b="1">
                <a:solidFill>
                  <a:srgbClr val="DEEBF7"/>
                </a:solidFill>
              </a:defRPr>
            </a:lvl1pPr>
          </a:lstStyle>
          <a:p>
            <a:pPr lvl="0"/>
            <a:r>
              <a:rPr lang="ko-KR" altLang="en-US" dirty="0"/>
              <a:t>텍스트를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065978780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57A7E91B-3172-4DDA-B28A-29C7E7F7EDBD}"/>
              </a:ext>
            </a:extLst>
          </p:cNvPr>
          <p:cNvSpPr/>
          <p:nvPr userDrawn="1"/>
        </p:nvSpPr>
        <p:spPr>
          <a:xfrm>
            <a:off x="8452184" y="468801"/>
            <a:ext cx="3739816" cy="6202709"/>
          </a:xfrm>
          <a:custGeom>
            <a:avLst/>
            <a:gdLst>
              <a:gd name="connsiteX0" fmla="*/ 3739816 w 3739816"/>
              <a:gd name="connsiteY0" fmla="*/ 0 h 6202709"/>
              <a:gd name="connsiteX1" fmla="*/ 3739816 w 3739816"/>
              <a:gd name="connsiteY1" fmla="*/ 652138 h 6202709"/>
              <a:gd name="connsiteX2" fmla="*/ 3739816 w 3739816"/>
              <a:gd name="connsiteY2" fmla="*/ 6202709 h 6202709"/>
              <a:gd name="connsiteX3" fmla="*/ 3733800 w 3739816"/>
              <a:gd name="connsiteY3" fmla="*/ 6202709 h 6202709"/>
              <a:gd name="connsiteX4" fmla="*/ 3733800 w 3739816"/>
              <a:gd name="connsiteY4" fmla="*/ 5553660 h 6202709"/>
              <a:gd name="connsiteX5" fmla="*/ 2490537 w 3739816"/>
              <a:gd name="connsiteY5" fmla="*/ 5760540 h 6202709"/>
              <a:gd name="connsiteX6" fmla="*/ 2490537 w 3739816"/>
              <a:gd name="connsiteY6" fmla="*/ 5645103 h 6202709"/>
              <a:gd name="connsiteX7" fmla="*/ 2490535 w 3739816"/>
              <a:gd name="connsiteY7" fmla="*/ 5645104 h 6202709"/>
              <a:gd name="connsiteX8" fmla="*/ 2490535 w 3739816"/>
              <a:gd name="connsiteY8" fmla="*/ 5760541 h 6202709"/>
              <a:gd name="connsiteX9" fmla="*/ 2005 w 3739816"/>
              <a:gd name="connsiteY9" fmla="*/ 6174634 h 6202709"/>
              <a:gd name="connsiteX10" fmla="*/ 2005 w 3739816"/>
              <a:gd name="connsiteY10" fmla="*/ 6166610 h 6202709"/>
              <a:gd name="connsiteX11" fmla="*/ 0 w 3739816"/>
              <a:gd name="connsiteY11" fmla="*/ 6167030 h 6202709"/>
              <a:gd name="connsiteX12" fmla="*/ 0 w 3739816"/>
              <a:gd name="connsiteY12" fmla="*/ 4980503 h 6202709"/>
              <a:gd name="connsiteX13" fmla="*/ 1257301 w 3739816"/>
              <a:gd name="connsiteY13" fmla="*/ 4770953 h 6202709"/>
              <a:gd name="connsiteX14" fmla="*/ 1257301 w 3739816"/>
              <a:gd name="connsiteY14" fmla="*/ 447600 h 6202709"/>
              <a:gd name="connsiteX15" fmla="*/ 1257301 w 3739816"/>
              <a:gd name="connsiteY15" fmla="*/ 413093 h 6202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739816" h="6202709">
                <a:moveTo>
                  <a:pt x="3739816" y="0"/>
                </a:moveTo>
                <a:lnTo>
                  <a:pt x="3739816" y="652138"/>
                </a:lnTo>
                <a:lnTo>
                  <a:pt x="3739816" y="6202709"/>
                </a:lnTo>
                <a:lnTo>
                  <a:pt x="3733800" y="6202709"/>
                </a:lnTo>
                <a:lnTo>
                  <a:pt x="3733800" y="5553660"/>
                </a:lnTo>
                <a:lnTo>
                  <a:pt x="2490537" y="5760540"/>
                </a:lnTo>
                <a:lnTo>
                  <a:pt x="2490537" y="5645103"/>
                </a:lnTo>
                <a:lnTo>
                  <a:pt x="2490535" y="5645104"/>
                </a:lnTo>
                <a:lnTo>
                  <a:pt x="2490535" y="5760541"/>
                </a:lnTo>
                <a:lnTo>
                  <a:pt x="2005" y="6174634"/>
                </a:lnTo>
                <a:lnTo>
                  <a:pt x="2005" y="6166610"/>
                </a:lnTo>
                <a:lnTo>
                  <a:pt x="0" y="6167030"/>
                </a:lnTo>
                <a:lnTo>
                  <a:pt x="0" y="4980503"/>
                </a:lnTo>
                <a:lnTo>
                  <a:pt x="1257301" y="4770953"/>
                </a:lnTo>
                <a:lnTo>
                  <a:pt x="1257301" y="447600"/>
                </a:lnTo>
                <a:lnTo>
                  <a:pt x="1257301" y="413093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A5F55D1D-068C-403F-8548-CD1FF503F5C5}"/>
              </a:ext>
            </a:extLst>
          </p:cNvPr>
          <p:cNvSpPr/>
          <p:nvPr userDrawn="1"/>
        </p:nvSpPr>
        <p:spPr>
          <a:xfrm flipV="1">
            <a:off x="-1" y="0"/>
            <a:ext cx="12192001" cy="1882942"/>
          </a:xfrm>
          <a:custGeom>
            <a:avLst/>
            <a:gdLst>
              <a:gd name="connsiteX0" fmla="*/ 0 w 12192000"/>
              <a:gd name="connsiteY0" fmla="*/ 1882942 h 1882942"/>
              <a:gd name="connsiteX1" fmla="*/ 11315700 w 12192000"/>
              <a:gd name="connsiteY1" fmla="*/ 1882942 h 1882942"/>
              <a:gd name="connsiteX2" fmla="*/ 11315697 w 12192000"/>
              <a:gd name="connsiteY2" fmla="*/ 1882941 h 1882942"/>
              <a:gd name="connsiteX3" fmla="*/ 12192000 w 12192000"/>
              <a:gd name="connsiteY3" fmla="*/ 1882941 h 1882942"/>
              <a:gd name="connsiteX4" fmla="*/ 12192000 w 12192000"/>
              <a:gd name="connsiteY4" fmla="*/ 1414141 h 1882942"/>
              <a:gd name="connsiteX5" fmla="*/ 9703468 w 12192000"/>
              <a:gd name="connsiteY5" fmla="*/ 1000047 h 1882942"/>
              <a:gd name="connsiteX6" fmla="*/ 9703468 w 12192000"/>
              <a:gd name="connsiteY6" fmla="*/ 1614665 h 1882942"/>
              <a:gd name="connsiteX7" fmla="*/ 2488532 w 12192000"/>
              <a:gd name="connsiteY7" fmla="*/ 414094 h 1882942"/>
              <a:gd name="connsiteX8" fmla="*/ 2488532 w 12192000"/>
              <a:gd name="connsiteY8" fmla="*/ 1419727 h 1882942"/>
              <a:gd name="connsiteX9" fmla="*/ 2488530 w 12192000"/>
              <a:gd name="connsiteY9" fmla="*/ 1419727 h 1882942"/>
              <a:gd name="connsiteX10" fmla="*/ 2488530 w 12192000"/>
              <a:gd name="connsiteY10" fmla="*/ 414093 h 1882942"/>
              <a:gd name="connsiteX11" fmla="*/ 0 w 12192000"/>
              <a:gd name="connsiteY11" fmla="*/ 0 h 1882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1882942">
                <a:moveTo>
                  <a:pt x="0" y="1882942"/>
                </a:moveTo>
                <a:lnTo>
                  <a:pt x="11315700" y="1882942"/>
                </a:lnTo>
                <a:lnTo>
                  <a:pt x="11315697" y="1882941"/>
                </a:lnTo>
                <a:lnTo>
                  <a:pt x="12192000" y="1882941"/>
                </a:lnTo>
                <a:lnTo>
                  <a:pt x="12192000" y="1414141"/>
                </a:lnTo>
                <a:lnTo>
                  <a:pt x="9703468" y="1000047"/>
                </a:lnTo>
                <a:lnTo>
                  <a:pt x="9703468" y="1614665"/>
                </a:lnTo>
                <a:lnTo>
                  <a:pt x="2488532" y="414094"/>
                </a:lnTo>
                <a:lnTo>
                  <a:pt x="2488532" y="1419727"/>
                </a:lnTo>
                <a:lnTo>
                  <a:pt x="2488530" y="1419727"/>
                </a:lnTo>
                <a:lnTo>
                  <a:pt x="2488530" y="414093"/>
                </a:lnTo>
                <a:lnTo>
                  <a:pt x="0" y="0"/>
                </a:lnTo>
                <a:close/>
              </a:path>
            </a:pathLst>
          </a:custGeom>
          <a:solidFill>
            <a:srgbClr val="024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60F83FE2-6691-41B3-98A0-F98D40A6FAF1}"/>
              </a:ext>
            </a:extLst>
          </p:cNvPr>
          <p:cNvSpPr/>
          <p:nvPr userDrawn="1"/>
        </p:nvSpPr>
        <p:spPr>
          <a:xfrm rot="10800000" flipV="1">
            <a:off x="-3" y="5451549"/>
            <a:ext cx="12192003" cy="1406451"/>
          </a:xfrm>
          <a:custGeom>
            <a:avLst/>
            <a:gdLst>
              <a:gd name="connsiteX0" fmla="*/ 3739819 w 12192002"/>
              <a:gd name="connsiteY0" fmla="*/ 0 h 1406451"/>
              <a:gd name="connsiteX1" fmla="*/ 3739819 w 12192002"/>
              <a:gd name="connsiteY1" fmla="*/ 1179528 h 1406451"/>
              <a:gd name="connsiteX2" fmla="*/ 3731795 w 12192002"/>
              <a:gd name="connsiteY2" fmla="*/ 1177847 h 1406451"/>
              <a:gd name="connsiteX3" fmla="*/ 3731795 w 12192002"/>
              <a:gd name="connsiteY3" fmla="*/ 1185871 h 1406451"/>
              <a:gd name="connsiteX4" fmla="*/ 1243265 w 12192002"/>
              <a:gd name="connsiteY4" fmla="*/ 771778 h 1406451"/>
              <a:gd name="connsiteX5" fmla="*/ 1243265 w 12192002"/>
              <a:gd name="connsiteY5" fmla="*/ 656341 h 1406451"/>
              <a:gd name="connsiteX6" fmla="*/ 1243263 w 12192002"/>
              <a:gd name="connsiteY6" fmla="*/ 656340 h 1406451"/>
              <a:gd name="connsiteX7" fmla="*/ 1243263 w 12192002"/>
              <a:gd name="connsiteY7" fmla="*/ 771777 h 1406451"/>
              <a:gd name="connsiteX8" fmla="*/ 0 w 12192002"/>
              <a:gd name="connsiteY8" fmla="*/ 564897 h 1406451"/>
              <a:gd name="connsiteX9" fmla="*/ 0 w 12192002"/>
              <a:gd name="connsiteY9" fmla="*/ 1406451 h 1406451"/>
              <a:gd name="connsiteX10" fmla="*/ 3739819 w 12192002"/>
              <a:gd name="connsiteY10" fmla="*/ 1406451 h 1406451"/>
              <a:gd name="connsiteX11" fmla="*/ 4822658 w 12192002"/>
              <a:gd name="connsiteY11" fmla="*/ 1406451 h 1406451"/>
              <a:gd name="connsiteX12" fmla="*/ 12192002 w 12192002"/>
              <a:gd name="connsiteY12" fmla="*/ 1406451 h 1406451"/>
              <a:gd name="connsiteX13" fmla="*/ 12191950 w 12192002"/>
              <a:gd name="connsiteY13" fmla="*/ 1406441 h 1406451"/>
              <a:gd name="connsiteX14" fmla="*/ 9703470 w 12192002"/>
              <a:gd name="connsiteY14" fmla="*/ 992357 h 1406451"/>
              <a:gd name="connsiteX15" fmla="*/ 9703470 w 12192002"/>
              <a:gd name="connsiteY15" fmla="*/ 960109 h 1406451"/>
              <a:gd name="connsiteX16" fmla="*/ 9703468 w 12192002"/>
              <a:gd name="connsiteY16" fmla="*/ 960108 h 1406451"/>
              <a:gd name="connsiteX17" fmla="*/ 9703468 w 12192002"/>
              <a:gd name="connsiteY17" fmla="*/ 992356 h 1406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2" h="1406451">
                <a:moveTo>
                  <a:pt x="3739819" y="0"/>
                </a:moveTo>
                <a:lnTo>
                  <a:pt x="3739819" y="1179528"/>
                </a:lnTo>
                <a:lnTo>
                  <a:pt x="3731795" y="1177847"/>
                </a:lnTo>
                <a:lnTo>
                  <a:pt x="3731795" y="1185871"/>
                </a:lnTo>
                <a:lnTo>
                  <a:pt x="1243265" y="771778"/>
                </a:lnTo>
                <a:lnTo>
                  <a:pt x="1243265" y="656341"/>
                </a:lnTo>
                <a:lnTo>
                  <a:pt x="1243263" y="656340"/>
                </a:lnTo>
                <a:lnTo>
                  <a:pt x="1243263" y="771777"/>
                </a:lnTo>
                <a:lnTo>
                  <a:pt x="0" y="564897"/>
                </a:lnTo>
                <a:lnTo>
                  <a:pt x="0" y="1406451"/>
                </a:lnTo>
                <a:lnTo>
                  <a:pt x="3739819" y="1406451"/>
                </a:lnTo>
                <a:lnTo>
                  <a:pt x="4822658" y="1406451"/>
                </a:lnTo>
                <a:lnTo>
                  <a:pt x="12192002" y="1406451"/>
                </a:lnTo>
                <a:lnTo>
                  <a:pt x="12191950" y="1406441"/>
                </a:lnTo>
                <a:lnTo>
                  <a:pt x="9703470" y="992357"/>
                </a:lnTo>
                <a:lnTo>
                  <a:pt x="9703470" y="960109"/>
                </a:lnTo>
                <a:lnTo>
                  <a:pt x="9703468" y="960108"/>
                </a:lnTo>
                <a:lnTo>
                  <a:pt x="9703468" y="992356"/>
                </a:lnTo>
                <a:close/>
              </a:path>
            </a:pathLst>
          </a:cu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67" name="자유형: 도형 66">
            <a:extLst>
              <a:ext uri="{FF2B5EF4-FFF2-40B4-BE49-F238E27FC236}">
                <a16:creationId xmlns:a16="http://schemas.microsoft.com/office/drawing/2014/main" id="{DE4AB990-BDF4-4FC7-8432-A2668E33E93D}"/>
              </a:ext>
            </a:extLst>
          </p:cNvPr>
          <p:cNvSpPr/>
          <p:nvPr userDrawn="1"/>
        </p:nvSpPr>
        <p:spPr>
          <a:xfrm>
            <a:off x="8452184" y="5245438"/>
            <a:ext cx="1253132" cy="1397496"/>
          </a:xfrm>
          <a:custGeom>
            <a:avLst/>
            <a:gdLst>
              <a:gd name="connsiteX0" fmla="*/ 1253132 w 1253132"/>
              <a:gd name="connsiteY0" fmla="*/ 0 h 1397496"/>
              <a:gd name="connsiteX1" fmla="*/ 0 w 1253132"/>
              <a:gd name="connsiteY1" fmla="*/ 1397496 h 1397496"/>
              <a:gd name="connsiteX2" fmla="*/ 0 w 1253132"/>
              <a:gd name="connsiteY2" fmla="*/ 206250 h 1397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3132" h="1397496">
                <a:moveTo>
                  <a:pt x="1253132" y="0"/>
                </a:moveTo>
                <a:lnTo>
                  <a:pt x="0" y="1397496"/>
                </a:lnTo>
                <a:lnTo>
                  <a:pt x="0" y="20625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44A7114-BBFE-4CCC-87E0-DC418007DBE5}"/>
              </a:ext>
            </a:extLst>
          </p:cNvPr>
          <p:cNvSpPr txBox="1"/>
          <p:nvPr/>
        </p:nvSpPr>
        <p:spPr>
          <a:xfrm>
            <a:off x="607596" y="468803"/>
            <a:ext cx="2018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CONTENTS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71" name="바닥글 개체 틀 70">
            <a:extLst>
              <a:ext uri="{FF2B5EF4-FFF2-40B4-BE49-F238E27FC236}">
                <a16:creationId xmlns:a16="http://schemas.microsoft.com/office/drawing/2014/main" id="{90ACC6C4-993F-42D7-904C-E38509CB84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/>
              <a:t>CVMIPLAB @ KNU</a:t>
            </a:r>
            <a:endParaRPr lang="ko-KR" altLang="en-US" dirty="0"/>
          </a:p>
        </p:txBody>
      </p:sp>
      <p:sp>
        <p:nvSpPr>
          <p:cNvPr id="72" name="슬라이드 번호 개체 틀 71">
            <a:extLst>
              <a:ext uri="{FF2B5EF4-FFF2-40B4-BE49-F238E27FC236}">
                <a16:creationId xmlns:a16="http://schemas.microsoft.com/office/drawing/2014/main" id="{FA80A685-43BA-4F60-BECE-C1C63C4E49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F60867C-2874-4F3B-883F-4D3D0E3539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2" name="텍스트 개체 틀 80">
            <a:extLst>
              <a:ext uri="{FF2B5EF4-FFF2-40B4-BE49-F238E27FC236}">
                <a16:creationId xmlns:a16="http://schemas.microsoft.com/office/drawing/2014/main" id="{6225DEBB-5DEC-43FB-90F0-1809832D64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3680" y="2177719"/>
            <a:ext cx="2222579" cy="492961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1">
                <a:solidFill>
                  <a:srgbClr val="02497F"/>
                </a:solidFill>
              </a:defRPr>
            </a:lvl1pPr>
          </a:lstStyle>
          <a:p>
            <a:pPr lvl="0"/>
            <a:r>
              <a:rPr lang="ko-KR" altLang="en-US" dirty="0"/>
              <a:t>컨텐츠 타이틀</a:t>
            </a:r>
          </a:p>
        </p:txBody>
      </p:sp>
      <p:sp>
        <p:nvSpPr>
          <p:cNvPr id="97" name="텍스트 개체 틀 80">
            <a:extLst>
              <a:ext uri="{FF2B5EF4-FFF2-40B4-BE49-F238E27FC236}">
                <a16:creationId xmlns:a16="http://schemas.microsoft.com/office/drawing/2014/main" id="{2501EEA0-3A38-4F93-ABE7-5CFBC57957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33680" y="2783494"/>
            <a:ext cx="2222579" cy="492961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1">
                <a:solidFill>
                  <a:srgbClr val="02497F"/>
                </a:solidFill>
              </a:defRPr>
            </a:lvl1pPr>
          </a:lstStyle>
          <a:p>
            <a:pPr lvl="0"/>
            <a:r>
              <a:rPr lang="ko-KR" altLang="en-US" dirty="0"/>
              <a:t>컨텐츠 타이틀</a:t>
            </a:r>
          </a:p>
        </p:txBody>
      </p:sp>
      <p:sp>
        <p:nvSpPr>
          <p:cNvPr id="98" name="텍스트 개체 틀 80">
            <a:extLst>
              <a:ext uri="{FF2B5EF4-FFF2-40B4-BE49-F238E27FC236}">
                <a16:creationId xmlns:a16="http://schemas.microsoft.com/office/drawing/2014/main" id="{6DCE048C-0497-4398-87EE-45C81F41FC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33680" y="3396918"/>
            <a:ext cx="2222579" cy="492961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1">
                <a:solidFill>
                  <a:srgbClr val="02497F"/>
                </a:solidFill>
              </a:defRPr>
            </a:lvl1pPr>
          </a:lstStyle>
          <a:p>
            <a:pPr lvl="0"/>
            <a:r>
              <a:rPr lang="ko-KR" altLang="en-US" dirty="0"/>
              <a:t>컨텐츠 타이틀</a:t>
            </a:r>
          </a:p>
        </p:txBody>
      </p:sp>
      <p:sp>
        <p:nvSpPr>
          <p:cNvPr id="99" name="텍스트 개체 틀 80">
            <a:extLst>
              <a:ext uri="{FF2B5EF4-FFF2-40B4-BE49-F238E27FC236}">
                <a16:creationId xmlns:a16="http://schemas.microsoft.com/office/drawing/2014/main" id="{27DE2F2D-4F8F-488E-9A99-F0AB81A7FF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3680" y="4003562"/>
            <a:ext cx="2222579" cy="492961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1">
                <a:solidFill>
                  <a:srgbClr val="02497F"/>
                </a:solidFill>
              </a:defRPr>
            </a:lvl1pPr>
          </a:lstStyle>
          <a:p>
            <a:pPr lvl="0"/>
            <a:r>
              <a:rPr lang="ko-KR" altLang="en-US" dirty="0"/>
              <a:t>컨텐츠 타이틀</a:t>
            </a:r>
          </a:p>
        </p:txBody>
      </p:sp>
      <p:sp>
        <p:nvSpPr>
          <p:cNvPr id="100" name="텍스트 개체 틀 80">
            <a:extLst>
              <a:ext uri="{FF2B5EF4-FFF2-40B4-BE49-F238E27FC236}">
                <a16:creationId xmlns:a16="http://schemas.microsoft.com/office/drawing/2014/main" id="{44838633-251F-4968-8DC4-F02BE71A8D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33680" y="4606915"/>
            <a:ext cx="2222579" cy="492961"/>
          </a:xfrm>
          <a:ln>
            <a:noFill/>
          </a:ln>
        </p:spPr>
        <p:txBody>
          <a:bodyPr anchor="ctr">
            <a:normAutofit/>
          </a:bodyPr>
          <a:lstStyle>
            <a:lvl1pPr marL="0" indent="0" algn="l">
              <a:buNone/>
              <a:defRPr sz="2000" b="1">
                <a:solidFill>
                  <a:srgbClr val="02497F"/>
                </a:solidFill>
              </a:defRPr>
            </a:lvl1pPr>
          </a:lstStyle>
          <a:p>
            <a:pPr lvl="0"/>
            <a:r>
              <a:rPr lang="ko-KR" altLang="en-US" dirty="0"/>
              <a:t>컨텐츠 타이틀</a:t>
            </a:r>
          </a:p>
        </p:txBody>
      </p:sp>
      <p:sp>
        <p:nvSpPr>
          <p:cNvPr id="91" name="텍스트 개체 틀 90">
            <a:extLst>
              <a:ext uri="{FF2B5EF4-FFF2-40B4-BE49-F238E27FC236}">
                <a16:creationId xmlns:a16="http://schemas.microsoft.com/office/drawing/2014/main" id="{75E60A49-8C43-4837-97E5-9D571066F4D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018306" y="2173522"/>
            <a:ext cx="407813" cy="492961"/>
          </a:xfrm>
          <a:custGeom>
            <a:avLst/>
            <a:gdLst>
              <a:gd name="connsiteX0" fmla="*/ 401143 w 407813"/>
              <a:gd name="connsiteY0" fmla="*/ 0 h 492961"/>
              <a:gd name="connsiteX1" fmla="*/ 407813 w 407813"/>
              <a:gd name="connsiteY1" fmla="*/ 0 h 492961"/>
              <a:gd name="connsiteX2" fmla="*/ 407813 w 407813"/>
              <a:gd name="connsiteY2" fmla="*/ 426747 h 492961"/>
              <a:gd name="connsiteX3" fmla="*/ 10454 w 407813"/>
              <a:gd name="connsiteY3" fmla="*/ 492961 h 492961"/>
              <a:gd name="connsiteX4" fmla="*/ 0 w 407813"/>
              <a:gd name="connsiteY4" fmla="*/ 492961 h 492961"/>
              <a:gd name="connsiteX5" fmla="*/ 0 w 407813"/>
              <a:gd name="connsiteY5" fmla="*/ 66770 h 49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813" h="492961">
                <a:moveTo>
                  <a:pt x="401143" y="0"/>
                </a:moveTo>
                <a:lnTo>
                  <a:pt x="407813" y="0"/>
                </a:lnTo>
                <a:lnTo>
                  <a:pt x="407813" y="426747"/>
                </a:lnTo>
                <a:lnTo>
                  <a:pt x="10454" y="492961"/>
                </a:lnTo>
                <a:lnTo>
                  <a:pt x="0" y="492961"/>
                </a:lnTo>
                <a:lnTo>
                  <a:pt x="0" y="66770"/>
                </a:lnTo>
                <a:close/>
              </a:path>
            </a:pathLst>
          </a:custGeom>
          <a:solidFill>
            <a:srgbClr val="B4C7E7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  <p:sp>
        <p:nvSpPr>
          <p:cNvPr id="93" name="텍스트 개체 틀 92">
            <a:extLst>
              <a:ext uri="{FF2B5EF4-FFF2-40B4-BE49-F238E27FC236}">
                <a16:creationId xmlns:a16="http://schemas.microsoft.com/office/drawing/2014/main" id="{83AA36EE-5B97-4377-99AB-31F5EE6FFC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018305" y="2783494"/>
            <a:ext cx="407813" cy="492961"/>
          </a:xfrm>
          <a:custGeom>
            <a:avLst/>
            <a:gdLst>
              <a:gd name="connsiteX0" fmla="*/ 401143 w 407813"/>
              <a:gd name="connsiteY0" fmla="*/ 0 h 492961"/>
              <a:gd name="connsiteX1" fmla="*/ 407813 w 407813"/>
              <a:gd name="connsiteY1" fmla="*/ 0 h 492961"/>
              <a:gd name="connsiteX2" fmla="*/ 407813 w 407813"/>
              <a:gd name="connsiteY2" fmla="*/ 426747 h 492961"/>
              <a:gd name="connsiteX3" fmla="*/ 10454 w 407813"/>
              <a:gd name="connsiteY3" fmla="*/ 492961 h 492961"/>
              <a:gd name="connsiteX4" fmla="*/ 0 w 407813"/>
              <a:gd name="connsiteY4" fmla="*/ 492961 h 492961"/>
              <a:gd name="connsiteX5" fmla="*/ 0 w 407813"/>
              <a:gd name="connsiteY5" fmla="*/ 66770 h 49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813" h="492961">
                <a:moveTo>
                  <a:pt x="401143" y="0"/>
                </a:moveTo>
                <a:lnTo>
                  <a:pt x="407813" y="0"/>
                </a:lnTo>
                <a:lnTo>
                  <a:pt x="407813" y="426747"/>
                </a:lnTo>
                <a:lnTo>
                  <a:pt x="10454" y="492961"/>
                </a:lnTo>
                <a:lnTo>
                  <a:pt x="0" y="492961"/>
                </a:lnTo>
                <a:lnTo>
                  <a:pt x="0" y="66770"/>
                </a:lnTo>
                <a:close/>
              </a:path>
            </a:pathLst>
          </a:custGeom>
          <a:solidFill>
            <a:srgbClr val="B4C7E7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  <p:sp>
        <p:nvSpPr>
          <p:cNvPr id="95" name="텍스트 개체 틀 94">
            <a:extLst>
              <a:ext uri="{FF2B5EF4-FFF2-40B4-BE49-F238E27FC236}">
                <a16:creationId xmlns:a16="http://schemas.microsoft.com/office/drawing/2014/main" id="{0F81D246-DCDF-4D74-AEC4-BE3D6F85619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018305" y="3396918"/>
            <a:ext cx="407813" cy="492961"/>
          </a:xfrm>
          <a:custGeom>
            <a:avLst/>
            <a:gdLst>
              <a:gd name="connsiteX0" fmla="*/ 401143 w 407813"/>
              <a:gd name="connsiteY0" fmla="*/ 0 h 492961"/>
              <a:gd name="connsiteX1" fmla="*/ 407813 w 407813"/>
              <a:gd name="connsiteY1" fmla="*/ 0 h 492961"/>
              <a:gd name="connsiteX2" fmla="*/ 407813 w 407813"/>
              <a:gd name="connsiteY2" fmla="*/ 426747 h 492961"/>
              <a:gd name="connsiteX3" fmla="*/ 10454 w 407813"/>
              <a:gd name="connsiteY3" fmla="*/ 492961 h 492961"/>
              <a:gd name="connsiteX4" fmla="*/ 0 w 407813"/>
              <a:gd name="connsiteY4" fmla="*/ 492961 h 492961"/>
              <a:gd name="connsiteX5" fmla="*/ 0 w 407813"/>
              <a:gd name="connsiteY5" fmla="*/ 66770 h 49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813" h="492961">
                <a:moveTo>
                  <a:pt x="401143" y="0"/>
                </a:moveTo>
                <a:lnTo>
                  <a:pt x="407813" y="0"/>
                </a:lnTo>
                <a:lnTo>
                  <a:pt x="407813" y="426747"/>
                </a:lnTo>
                <a:lnTo>
                  <a:pt x="10454" y="492961"/>
                </a:lnTo>
                <a:lnTo>
                  <a:pt x="0" y="492961"/>
                </a:lnTo>
                <a:lnTo>
                  <a:pt x="0" y="66770"/>
                </a:lnTo>
                <a:close/>
              </a:path>
            </a:pathLst>
          </a:custGeom>
          <a:solidFill>
            <a:srgbClr val="B4C7E7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  <p:sp>
        <p:nvSpPr>
          <p:cNvPr id="101" name="텍스트 개체 틀 100">
            <a:extLst>
              <a:ext uri="{FF2B5EF4-FFF2-40B4-BE49-F238E27FC236}">
                <a16:creationId xmlns:a16="http://schemas.microsoft.com/office/drawing/2014/main" id="{739B85C0-D576-4E4A-9945-0E9E146B7DA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18304" y="4003562"/>
            <a:ext cx="407813" cy="492961"/>
          </a:xfrm>
          <a:custGeom>
            <a:avLst/>
            <a:gdLst>
              <a:gd name="connsiteX0" fmla="*/ 401143 w 407813"/>
              <a:gd name="connsiteY0" fmla="*/ 0 h 492961"/>
              <a:gd name="connsiteX1" fmla="*/ 407813 w 407813"/>
              <a:gd name="connsiteY1" fmla="*/ 0 h 492961"/>
              <a:gd name="connsiteX2" fmla="*/ 407813 w 407813"/>
              <a:gd name="connsiteY2" fmla="*/ 426747 h 492961"/>
              <a:gd name="connsiteX3" fmla="*/ 10454 w 407813"/>
              <a:gd name="connsiteY3" fmla="*/ 492961 h 492961"/>
              <a:gd name="connsiteX4" fmla="*/ 0 w 407813"/>
              <a:gd name="connsiteY4" fmla="*/ 492961 h 492961"/>
              <a:gd name="connsiteX5" fmla="*/ 0 w 407813"/>
              <a:gd name="connsiteY5" fmla="*/ 66770 h 49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813" h="492961">
                <a:moveTo>
                  <a:pt x="401143" y="0"/>
                </a:moveTo>
                <a:lnTo>
                  <a:pt x="407813" y="0"/>
                </a:lnTo>
                <a:lnTo>
                  <a:pt x="407813" y="426747"/>
                </a:lnTo>
                <a:lnTo>
                  <a:pt x="10454" y="492961"/>
                </a:lnTo>
                <a:lnTo>
                  <a:pt x="0" y="492961"/>
                </a:lnTo>
                <a:lnTo>
                  <a:pt x="0" y="66770"/>
                </a:lnTo>
                <a:close/>
              </a:path>
            </a:pathLst>
          </a:custGeom>
          <a:solidFill>
            <a:srgbClr val="B4C7E7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  <p:sp>
        <p:nvSpPr>
          <p:cNvPr id="102" name="텍스트 개체 틀 101">
            <a:extLst>
              <a:ext uri="{FF2B5EF4-FFF2-40B4-BE49-F238E27FC236}">
                <a16:creationId xmlns:a16="http://schemas.microsoft.com/office/drawing/2014/main" id="{BB66D09C-932B-46D3-872F-F3AF9305A5E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18304" y="4606914"/>
            <a:ext cx="407813" cy="492961"/>
          </a:xfrm>
          <a:custGeom>
            <a:avLst/>
            <a:gdLst>
              <a:gd name="connsiteX0" fmla="*/ 401143 w 407813"/>
              <a:gd name="connsiteY0" fmla="*/ 0 h 492961"/>
              <a:gd name="connsiteX1" fmla="*/ 407813 w 407813"/>
              <a:gd name="connsiteY1" fmla="*/ 0 h 492961"/>
              <a:gd name="connsiteX2" fmla="*/ 407813 w 407813"/>
              <a:gd name="connsiteY2" fmla="*/ 426747 h 492961"/>
              <a:gd name="connsiteX3" fmla="*/ 10454 w 407813"/>
              <a:gd name="connsiteY3" fmla="*/ 492961 h 492961"/>
              <a:gd name="connsiteX4" fmla="*/ 0 w 407813"/>
              <a:gd name="connsiteY4" fmla="*/ 492961 h 492961"/>
              <a:gd name="connsiteX5" fmla="*/ 0 w 407813"/>
              <a:gd name="connsiteY5" fmla="*/ 66770 h 49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813" h="492961">
                <a:moveTo>
                  <a:pt x="401143" y="0"/>
                </a:moveTo>
                <a:lnTo>
                  <a:pt x="407813" y="0"/>
                </a:lnTo>
                <a:lnTo>
                  <a:pt x="407813" y="426747"/>
                </a:lnTo>
                <a:lnTo>
                  <a:pt x="10454" y="492961"/>
                </a:lnTo>
                <a:lnTo>
                  <a:pt x="0" y="492961"/>
                </a:lnTo>
                <a:lnTo>
                  <a:pt x="0" y="66770"/>
                </a:lnTo>
                <a:close/>
              </a:path>
            </a:pathLst>
          </a:custGeom>
          <a:solidFill>
            <a:srgbClr val="B4C7E7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8641658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사용자 지정 레이아웃">
    <p:bg>
      <p:bgPr>
        <a:solidFill>
          <a:srgbClr val="0249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98169D8-26B8-4FB1-A07B-70715EBCF3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3807832" cy="3473534"/>
          </a:xfrm>
          <a:prstGeom prst="rect">
            <a:avLst/>
          </a:prstGeom>
        </p:spPr>
      </p:pic>
      <p:sp>
        <p:nvSpPr>
          <p:cNvPr id="9" name="제목 6">
            <a:extLst>
              <a:ext uri="{FF2B5EF4-FFF2-40B4-BE49-F238E27FC236}">
                <a16:creationId xmlns:a16="http://schemas.microsoft.com/office/drawing/2014/main" id="{5BCFEF86-57D8-40AB-AE91-958536B3F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13962" y="2392985"/>
            <a:ext cx="5364076" cy="717178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컨텐츠 타이틀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F01DB04-AEB7-4A02-AB45-12819B147648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8428122" y="3320716"/>
            <a:ext cx="3357311" cy="501"/>
          </a:xfrm>
          <a:prstGeom prst="line">
            <a:avLst/>
          </a:prstGeom>
          <a:ln w="28575">
            <a:solidFill>
              <a:srgbClr val="B4C7E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래픽 14" descr="배지 교차 단색으로 채워진">
            <a:extLst>
              <a:ext uri="{FF2B5EF4-FFF2-40B4-BE49-F238E27FC236}">
                <a16:creationId xmlns:a16="http://schemas.microsoft.com/office/drawing/2014/main" id="{A0B637C8-903D-46E9-A540-189F62B29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85433" y="3213434"/>
            <a:ext cx="215566" cy="215566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3A69E90-7840-4699-BD2F-69F9D690A623}"/>
              </a:ext>
            </a:extLst>
          </p:cNvPr>
          <p:cNvCxnSpPr>
            <a:cxnSpLocks/>
          </p:cNvCxnSpPr>
          <p:nvPr/>
        </p:nvCxnSpPr>
        <p:spPr>
          <a:xfrm flipH="1">
            <a:off x="514352" y="3320716"/>
            <a:ext cx="3293481" cy="0"/>
          </a:xfrm>
          <a:prstGeom prst="line">
            <a:avLst/>
          </a:prstGeom>
          <a:ln w="28575">
            <a:solidFill>
              <a:srgbClr val="B4C7E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래픽 23" descr="배지 교차 단색으로 채워진">
            <a:extLst>
              <a:ext uri="{FF2B5EF4-FFF2-40B4-BE49-F238E27FC236}">
                <a16:creationId xmlns:a16="http://schemas.microsoft.com/office/drawing/2014/main" id="{DB45F49C-F78E-487D-90B7-80D29C414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98786" y="3213434"/>
            <a:ext cx="215566" cy="215566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5B1597C-13D2-406E-A46F-3743AC0FC92A}"/>
              </a:ext>
            </a:extLst>
          </p:cNvPr>
          <p:cNvSpPr/>
          <p:nvPr/>
        </p:nvSpPr>
        <p:spPr>
          <a:xfrm>
            <a:off x="3876173" y="3549319"/>
            <a:ext cx="4439655" cy="46166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32" name="텍스트 개체 틀 31">
            <a:extLst>
              <a:ext uri="{FF2B5EF4-FFF2-40B4-BE49-F238E27FC236}">
                <a16:creationId xmlns:a16="http://schemas.microsoft.com/office/drawing/2014/main" id="{3F93174F-B78B-4680-9AAA-6B3088D22E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08450" y="3549318"/>
            <a:ext cx="3994151" cy="46166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1">
                <a:solidFill>
                  <a:srgbClr val="02497F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239085918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2DD11D3-1A0B-4E0B-8270-696E4DF5B4F2}"/>
              </a:ext>
            </a:extLst>
          </p:cNvPr>
          <p:cNvSpPr/>
          <p:nvPr/>
        </p:nvSpPr>
        <p:spPr>
          <a:xfrm>
            <a:off x="0" y="-1"/>
            <a:ext cx="12192000" cy="1058779"/>
          </a:xfrm>
          <a:prstGeom prst="rect">
            <a:avLst/>
          </a:prstGeom>
          <a:solidFill>
            <a:srgbClr val="024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3CCCD6-5AED-475C-B5B6-C27384709329}"/>
              </a:ext>
            </a:extLst>
          </p:cNvPr>
          <p:cNvSpPr/>
          <p:nvPr/>
        </p:nvSpPr>
        <p:spPr>
          <a:xfrm>
            <a:off x="0" y="6492877"/>
            <a:ext cx="12192000" cy="371839"/>
          </a:xfrm>
          <a:prstGeom prst="rect">
            <a:avLst/>
          </a:prstGeom>
          <a:solidFill>
            <a:srgbClr val="024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248B968-E00D-403F-99EE-2C1D8B0517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/>
              <a:t>CVMIPLAB @ KNU</a:t>
            </a:r>
            <a:endParaRPr lang="ko-KR" alt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926DC5B0-1919-4D50-84F6-95793CD475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F60867C-2874-4F3B-883F-4D3D0E3539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CB4FAA-49A9-4CCB-86F5-A31B266F03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9396" y="75029"/>
            <a:ext cx="10873208" cy="908721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슬라이드 제목을 입력하세요</a:t>
            </a:r>
          </a:p>
        </p:txBody>
      </p:sp>
      <p:sp>
        <p:nvSpPr>
          <p:cNvPr id="12" name="내용 개체 틀 13">
            <a:extLst>
              <a:ext uri="{FF2B5EF4-FFF2-40B4-BE49-F238E27FC236}">
                <a16:creationId xmlns:a16="http://schemas.microsoft.com/office/drawing/2014/main" id="{BF01B405-B94B-431A-9375-BA72C440B4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9396" y="1586329"/>
            <a:ext cx="10873208" cy="4501649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sz="2400" b="1">
                <a:solidFill>
                  <a:srgbClr val="02497F"/>
                </a:solidFill>
              </a:defRPr>
            </a:lvl1pPr>
            <a:lvl2pPr marL="685800" indent="-228600">
              <a:buFont typeface="Calibri" panose="020F0502020204030204" pitchFamily="34" charset="0"/>
              <a:buChar char="›"/>
              <a:defRPr sz="1800"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rgbClr val="4591CE"/>
                </a:solidFill>
              </a:defRPr>
            </a:lvl3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884452579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B35C498-77C2-41E6-8D88-9E6D98858D42}"/>
              </a:ext>
            </a:extLst>
          </p:cNvPr>
          <p:cNvSpPr/>
          <p:nvPr/>
        </p:nvSpPr>
        <p:spPr>
          <a:xfrm>
            <a:off x="2" y="0"/>
            <a:ext cx="246647" cy="6858000"/>
          </a:xfrm>
          <a:prstGeom prst="rect">
            <a:avLst/>
          </a:prstGeom>
          <a:solidFill>
            <a:srgbClr val="024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4672D5C-9617-4275-85AA-51B4A9B718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5933" y="810293"/>
            <a:ext cx="3174332" cy="2462296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2497F"/>
                </a:solidFill>
              </a:defRPr>
            </a:lvl1pPr>
          </a:lstStyle>
          <a:p>
            <a:r>
              <a:rPr lang="ko-KR" altLang="en-US" dirty="0"/>
              <a:t>슬라이드 제목을 입력하세요</a:t>
            </a:r>
          </a:p>
        </p:txBody>
      </p:sp>
      <p:sp>
        <p:nvSpPr>
          <p:cNvPr id="7" name="텍스트 개체 틀 12">
            <a:extLst>
              <a:ext uri="{FF2B5EF4-FFF2-40B4-BE49-F238E27FC236}">
                <a16:creationId xmlns:a16="http://schemas.microsoft.com/office/drawing/2014/main" id="{B9B5DD27-61C9-4C99-83C1-9D0F37A6BCB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5934" y="3775077"/>
            <a:ext cx="3174332" cy="36754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4591CE"/>
                </a:solidFill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B5A9AD7-ACDB-4EA4-A22C-89198EE2D479}"/>
              </a:ext>
            </a:extLst>
          </p:cNvPr>
          <p:cNvCxnSpPr/>
          <p:nvPr/>
        </p:nvCxnSpPr>
        <p:spPr>
          <a:xfrm>
            <a:off x="5323973" y="2448424"/>
            <a:ext cx="6039853" cy="0"/>
          </a:xfrm>
          <a:prstGeom prst="line">
            <a:avLst/>
          </a:prstGeom>
          <a:ln w="28575">
            <a:solidFill>
              <a:srgbClr val="B4C7E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2699F68-D7FF-4848-B79D-9412170BA27B}"/>
              </a:ext>
            </a:extLst>
          </p:cNvPr>
          <p:cNvCxnSpPr/>
          <p:nvPr/>
        </p:nvCxnSpPr>
        <p:spPr>
          <a:xfrm>
            <a:off x="5323975" y="4447674"/>
            <a:ext cx="6039853" cy="0"/>
          </a:xfrm>
          <a:prstGeom prst="line">
            <a:avLst/>
          </a:prstGeom>
          <a:ln w="28575">
            <a:solidFill>
              <a:srgbClr val="B4C7E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바닥글 개체 틀 16">
            <a:extLst>
              <a:ext uri="{FF2B5EF4-FFF2-40B4-BE49-F238E27FC236}">
                <a16:creationId xmlns:a16="http://schemas.microsoft.com/office/drawing/2014/main" id="{910DAA19-7DC3-4C66-BF59-FDD241E3E7E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02497F"/>
                </a:solidFill>
              </a:defRPr>
            </a:lvl1pPr>
          </a:lstStyle>
          <a:p>
            <a:r>
              <a:rPr lang="en-US" altLang="ko-KR"/>
              <a:t>CVMIPLAB @ KNU</a:t>
            </a:r>
            <a:endParaRPr lang="ko-KR" altLang="en-US" dirty="0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F9C4E421-164E-46F2-804D-848E96227C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02497F"/>
                </a:solidFill>
              </a:defRPr>
            </a:lvl1pPr>
          </a:lstStyle>
          <a:p>
            <a:fld id="{7F60867C-2874-4F3B-883F-4D3D0E3539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28AD3D-1347-43C4-833B-750492BD61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24976" y="2739528"/>
            <a:ext cx="6038850" cy="1369344"/>
          </a:xfrm>
        </p:spPr>
        <p:txBody>
          <a:bodyPr/>
          <a:lstStyle>
            <a:lvl1pPr>
              <a:defRPr b="1">
                <a:solidFill>
                  <a:srgbClr val="02497F"/>
                </a:solidFill>
              </a:defRPr>
            </a:lvl1pPr>
            <a:lvl2pPr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rgbClr val="4591CE"/>
                </a:solidFill>
              </a:defRPr>
            </a:lvl3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AB8E7136-3C45-4FB9-9818-60652F2AB21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23973" y="810293"/>
            <a:ext cx="6038850" cy="1369344"/>
          </a:xfrm>
        </p:spPr>
        <p:txBody>
          <a:bodyPr/>
          <a:lstStyle>
            <a:lvl1pPr>
              <a:defRPr b="1">
                <a:solidFill>
                  <a:srgbClr val="02497F"/>
                </a:solidFill>
              </a:defRPr>
            </a:lvl1pPr>
            <a:lvl2pPr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rgbClr val="4591CE"/>
                </a:solidFill>
              </a:defRPr>
            </a:lvl3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22" name="텍스트 개체 틀 2">
            <a:extLst>
              <a:ext uri="{FF2B5EF4-FFF2-40B4-BE49-F238E27FC236}">
                <a16:creationId xmlns:a16="http://schemas.microsoft.com/office/drawing/2014/main" id="{75925605-6822-4FCE-A22A-81CC8364825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323973" y="4738777"/>
            <a:ext cx="6038850" cy="1369344"/>
          </a:xfrm>
        </p:spPr>
        <p:txBody>
          <a:bodyPr/>
          <a:lstStyle>
            <a:lvl1pPr>
              <a:defRPr b="1">
                <a:solidFill>
                  <a:srgbClr val="02497F"/>
                </a:solidFill>
              </a:defRPr>
            </a:lvl1pPr>
            <a:lvl2pPr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rgbClr val="4591CE"/>
                </a:solidFill>
              </a:defRPr>
            </a:lvl3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74925236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E350135-FB24-4E70-9C2A-AAE416E2D0C8}"/>
              </a:ext>
            </a:extLst>
          </p:cNvPr>
          <p:cNvSpPr/>
          <p:nvPr/>
        </p:nvSpPr>
        <p:spPr>
          <a:xfrm>
            <a:off x="2" y="0"/>
            <a:ext cx="4590047" cy="6858000"/>
          </a:xfrm>
          <a:prstGeom prst="rect">
            <a:avLst/>
          </a:prstGeom>
          <a:solidFill>
            <a:srgbClr val="024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7F41E916-B10F-4B4F-8552-59ADEC974E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5933" y="810293"/>
            <a:ext cx="3174332" cy="2462296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슬라이드 제목을 입력하세요</a:t>
            </a:r>
          </a:p>
        </p:txBody>
      </p:sp>
      <p:sp>
        <p:nvSpPr>
          <p:cNvPr id="7" name="텍스트 개체 틀 12">
            <a:extLst>
              <a:ext uri="{FF2B5EF4-FFF2-40B4-BE49-F238E27FC236}">
                <a16:creationId xmlns:a16="http://schemas.microsoft.com/office/drawing/2014/main" id="{BDEBD080-59CF-479E-9218-5385943747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5934" y="3775077"/>
            <a:ext cx="3174332" cy="36754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9EB8B80-24C1-41D9-9710-5BB4DE3AD4A4}"/>
              </a:ext>
            </a:extLst>
          </p:cNvPr>
          <p:cNvCxnSpPr/>
          <p:nvPr/>
        </p:nvCxnSpPr>
        <p:spPr>
          <a:xfrm>
            <a:off x="5323973" y="2448424"/>
            <a:ext cx="6039853" cy="0"/>
          </a:xfrm>
          <a:prstGeom prst="line">
            <a:avLst/>
          </a:prstGeom>
          <a:ln w="28575">
            <a:solidFill>
              <a:srgbClr val="B4C7E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5ACE842-F16A-400B-9C10-426280356273}"/>
              </a:ext>
            </a:extLst>
          </p:cNvPr>
          <p:cNvCxnSpPr/>
          <p:nvPr/>
        </p:nvCxnSpPr>
        <p:spPr>
          <a:xfrm>
            <a:off x="5323975" y="4447674"/>
            <a:ext cx="6039853" cy="0"/>
          </a:xfrm>
          <a:prstGeom prst="line">
            <a:avLst/>
          </a:prstGeom>
          <a:ln w="28575">
            <a:solidFill>
              <a:srgbClr val="B4C7E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936E3B49-A0C6-4CB4-A3E2-51B038AF27C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02497F"/>
                </a:solidFill>
              </a:defRPr>
            </a:lvl1pPr>
          </a:lstStyle>
          <a:p>
            <a:r>
              <a:rPr lang="en-US" altLang="ko-KR"/>
              <a:t>CVMIPLAB @ KNU</a:t>
            </a:r>
            <a:endParaRPr lang="ko-KR" altLang="en-US" dirty="0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F5ADCEE1-8359-4CC7-A20B-75F72DD15D3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02497F"/>
                </a:solidFill>
              </a:defRPr>
            </a:lvl1pPr>
          </a:lstStyle>
          <a:p>
            <a:fld id="{7F60867C-2874-4F3B-883F-4D3D0E3539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9725D979-FF92-4FA8-B3B1-40F9153FE30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24976" y="2739528"/>
            <a:ext cx="6038850" cy="1369344"/>
          </a:xfrm>
        </p:spPr>
        <p:txBody>
          <a:bodyPr/>
          <a:lstStyle>
            <a:lvl1pPr>
              <a:defRPr b="1">
                <a:solidFill>
                  <a:srgbClr val="02497F"/>
                </a:solidFill>
              </a:defRPr>
            </a:lvl1pPr>
            <a:lvl2pPr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rgbClr val="4591CE"/>
                </a:solidFill>
              </a:defRPr>
            </a:lvl3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F94FF9D1-50BA-40A4-94C9-EB1A6D3847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23973" y="810293"/>
            <a:ext cx="6038850" cy="1369344"/>
          </a:xfrm>
        </p:spPr>
        <p:txBody>
          <a:bodyPr/>
          <a:lstStyle>
            <a:lvl1pPr>
              <a:defRPr b="1">
                <a:solidFill>
                  <a:srgbClr val="02497F"/>
                </a:solidFill>
              </a:defRPr>
            </a:lvl1pPr>
            <a:lvl2pPr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rgbClr val="4591CE"/>
                </a:solidFill>
              </a:defRPr>
            </a:lvl3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67611719-EF25-4AEC-8D14-E6E0625312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323973" y="4738777"/>
            <a:ext cx="6038850" cy="1369344"/>
          </a:xfrm>
        </p:spPr>
        <p:txBody>
          <a:bodyPr/>
          <a:lstStyle>
            <a:lvl1pPr>
              <a:defRPr b="1">
                <a:solidFill>
                  <a:srgbClr val="02497F"/>
                </a:solidFill>
              </a:defRPr>
            </a:lvl1pPr>
            <a:lvl2pPr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rgbClr val="4591CE"/>
                </a:solidFill>
              </a:defRPr>
            </a:lvl3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57075723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C9B344-786A-4EFE-820A-7180FC3DC19F}"/>
              </a:ext>
            </a:extLst>
          </p:cNvPr>
          <p:cNvSpPr/>
          <p:nvPr/>
        </p:nvSpPr>
        <p:spPr>
          <a:xfrm>
            <a:off x="0" y="2"/>
            <a:ext cx="12192000" cy="312821"/>
          </a:xfrm>
          <a:prstGeom prst="rect">
            <a:avLst/>
          </a:prstGeom>
          <a:solidFill>
            <a:srgbClr val="024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A033676D-E41E-459E-873C-F43B053948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02497F"/>
                </a:solidFill>
              </a:defRPr>
            </a:lvl1pPr>
          </a:lstStyle>
          <a:p>
            <a:r>
              <a:rPr lang="en-US" altLang="ko-KR"/>
              <a:t>CVMIPLAB @ KNU</a:t>
            </a:r>
            <a:endParaRPr lang="ko-KR" alt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0548EFBC-C785-458A-8C36-A7817329A3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02497F"/>
                </a:solidFill>
              </a:defRPr>
            </a:lvl1pPr>
          </a:lstStyle>
          <a:p>
            <a:fld id="{7F60867C-2874-4F3B-883F-4D3D0E3539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AD2B7716-3F66-41BA-A9D3-197576FC40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658" y="1338682"/>
            <a:ext cx="3790449" cy="36754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4591CE"/>
                </a:solidFill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6C23F49-A71F-4207-BDAE-31CBA647A9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12293"/>
            <a:ext cx="10515600" cy="874124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2497F"/>
                </a:solidFill>
              </a:defRPr>
            </a:lvl1pPr>
          </a:lstStyle>
          <a:p>
            <a:r>
              <a:rPr lang="ko-KR" altLang="en-US" dirty="0"/>
              <a:t>슬라이드 제목을 입력하세요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A6B092-05EB-4261-8B59-0631BC1CF30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7032" y="2821905"/>
            <a:ext cx="2009775" cy="2790825"/>
          </a:xfrm>
          <a:solidFill>
            <a:srgbClr val="02497F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컨텐츠</a:t>
            </a:r>
          </a:p>
        </p:txBody>
      </p:sp>
      <p:sp>
        <p:nvSpPr>
          <p:cNvPr id="23" name="내용 개체 틀 3">
            <a:extLst>
              <a:ext uri="{FF2B5EF4-FFF2-40B4-BE49-F238E27FC236}">
                <a16:creationId xmlns:a16="http://schemas.microsoft.com/office/drawing/2014/main" id="{17C24C54-1CB3-4919-8564-FD51F0F4E51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854072" y="2821904"/>
            <a:ext cx="2009775" cy="2790825"/>
          </a:xfrm>
          <a:solidFill>
            <a:srgbClr val="02497F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컨텐츠</a:t>
            </a:r>
          </a:p>
        </p:txBody>
      </p:sp>
      <p:sp>
        <p:nvSpPr>
          <p:cNvPr id="24" name="내용 개체 틀 3">
            <a:extLst>
              <a:ext uri="{FF2B5EF4-FFF2-40B4-BE49-F238E27FC236}">
                <a16:creationId xmlns:a16="http://schemas.microsoft.com/office/drawing/2014/main" id="{F7E4D4F1-51B5-4F2E-AA80-7C601240D00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091112" y="2821902"/>
            <a:ext cx="2009775" cy="2790825"/>
          </a:xfrm>
          <a:solidFill>
            <a:srgbClr val="02497F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컨텐츠</a:t>
            </a:r>
          </a:p>
        </p:txBody>
      </p:sp>
      <p:sp>
        <p:nvSpPr>
          <p:cNvPr id="25" name="내용 개체 틀 3">
            <a:extLst>
              <a:ext uri="{FF2B5EF4-FFF2-40B4-BE49-F238E27FC236}">
                <a16:creationId xmlns:a16="http://schemas.microsoft.com/office/drawing/2014/main" id="{1615519D-4078-4CC0-8A49-AC5EDAAC56A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328152" y="2821903"/>
            <a:ext cx="2009775" cy="2790825"/>
          </a:xfrm>
          <a:solidFill>
            <a:srgbClr val="02497F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컨텐츠</a:t>
            </a:r>
          </a:p>
        </p:txBody>
      </p:sp>
      <p:sp>
        <p:nvSpPr>
          <p:cNvPr id="26" name="내용 개체 틀 3">
            <a:extLst>
              <a:ext uri="{FF2B5EF4-FFF2-40B4-BE49-F238E27FC236}">
                <a16:creationId xmlns:a16="http://schemas.microsoft.com/office/drawing/2014/main" id="{DD7E58DE-3B10-42D4-B61C-D7E98725E16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565192" y="2821902"/>
            <a:ext cx="2009775" cy="2790825"/>
          </a:xfrm>
          <a:solidFill>
            <a:srgbClr val="02497F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컨텐츠</a:t>
            </a:r>
          </a:p>
        </p:txBody>
      </p:sp>
    </p:spTree>
    <p:extLst>
      <p:ext uri="{BB962C8B-B14F-4D97-AF65-F5344CB8AC3E}">
        <p14:creationId xmlns:p14="http://schemas.microsoft.com/office/powerpoint/2010/main" val="476757740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0C341E3C-83B8-4536-BBDB-91C1EB2D303D}"/>
              </a:ext>
            </a:extLst>
          </p:cNvPr>
          <p:cNvGrpSpPr/>
          <p:nvPr/>
        </p:nvGrpSpPr>
        <p:grpSpPr>
          <a:xfrm>
            <a:off x="6731668" y="0"/>
            <a:ext cx="5490411" cy="6858000"/>
            <a:chOff x="5410201" y="0"/>
            <a:chExt cx="6781800" cy="6858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C1A5919-7260-473C-BD30-A1EDA21E1768}"/>
                </a:ext>
              </a:extLst>
            </p:cNvPr>
            <p:cNvSpPr/>
            <p:nvPr userDrawn="1"/>
          </p:nvSpPr>
          <p:spPr>
            <a:xfrm>
              <a:off x="5410201" y="0"/>
              <a:ext cx="6781800" cy="6858000"/>
            </a:xfrm>
            <a:prstGeom prst="rect">
              <a:avLst/>
            </a:prstGeom>
            <a:solidFill>
              <a:srgbClr val="B4C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41B4409-2CF2-438E-9390-16D9DD5BC9F8}"/>
                </a:ext>
              </a:extLst>
            </p:cNvPr>
            <p:cNvSpPr/>
            <p:nvPr userDrawn="1"/>
          </p:nvSpPr>
          <p:spPr>
            <a:xfrm>
              <a:off x="5570621" y="0"/>
              <a:ext cx="6621379" cy="6858000"/>
            </a:xfrm>
            <a:prstGeom prst="rect">
              <a:avLst/>
            </a:prstGeom>
            <a:solidFill>
              <a:srgbClr val="024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D798722F-7AC5-4E2B-8923-750E9098DBA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0017" y="366963"/>
            <a:ext cx="5830063" cy="61259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400" b="1">
                <a:solidFill>
                  <a:srgbClr val="02497F"/>
                </a:solidFill>
              </a:defRPr>
            </a:lvl1pPr>
          </a:lstStyle>
          <a:p>
            <a:r>
              <a:rPr lang="ko-KR" altLang="en-US" dirty="0"/>
              <a:t>이미지</a:t>
            </a: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188DFB4C-89D9-410B-A6A8-BB82CE3FA10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/>
              <a:t>CVMIPLAB @ KNU</a:t>
            </a:r>
            <a:endParaRPr lang="ko-KR" altLang="en-US" dirty="0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23A22B64-AC4D-45B5-941C-E25AE45C0D1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F60867C-2874-4F3B-883F-4D3D0E3539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7" name="텍스트 개체 틀 12">
            <a:extLst>
              <a:ext uri="{FF2B5EF4-FFF2-40B4-BE49-F238E27FC236}">
                <a16:creationId xmlns:a16="http://schemas.microsoft.com/office/drawing/2014/main" id="{7F9EBF6C-25D6-4CF3-BDAD-3A3EF5828F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92280" y="891193"/>
            <a:ext cx="3790449" cy="367548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4591CE"/>
                </a:solidFill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92DB4F7-2B1F-4571-8190-C68526F8CA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91374" y="371119"/>
            <a:ext cx="4650609" cy="433138"/>
          </a:xfrm>
        </p:spPr>
        <p:txBody>
          <a:bodyPr>
            <a:normAutofit/>
          </a:bodyPr>
          <a:lstStyle>
            <a:lvl1pPr algn="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슬라이드 제목을 입력하세요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7D3A3B-87E4-4F8F-8971-A3578AC76A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47077" y="1508052"/>
            <a:ext cx="4589463" cy="47355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449202154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사용자 지정 레이아웃">
    <p:bg>
      <p:bgPr>
        <a:solidFill>
          <a:srgbClr val="0249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DCE031C-8B5E-49F8-99C6-04E33BD1905E}"/>
              </a:ext>
            </a:extLst>
          </p:cNvPr>
          <p:cNvSpPr/>
          <p:nvPr/>
        </p:nvSpPr>
        <p:spPr>
          <a:xfrm>
            <a:off x="2610353" y="1374608"/>
            <a:ext cx="6971297" cy="4108784"/>
          </a:xfrm>
          <a:prstGeom prst="rect">
            <a:avLst/>
          </a:prstGeom>
          <a:noFill/>
          <a:ln w="1905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45B148A-61F8-440F-939E-6C377EF686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4878" y="3056398"/>
            <a:ext cx="4982244" cy="7452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880180424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2E5B4AE-5158-4FA5-B52D-7DCACEBF2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79FF59-1E88-4CD2-AF24-4B3DE0C4D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  <a:endParaRPr lang="en-US" altLang="ko-KR" dirty="0"/>
          </a:p>
          <a:p>
            <a:pPr lvl="2"/>
            <a:r>
              <a:rPr lang="ko-KR" altLang="en-US" dirty="0"/>
              <a:t>세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149ED6-B013-436A-B68C-0EA2273A59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79160" y="6492877"/>
            <a:ext cx="2561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CVMIPLAB @ KNU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A7900B-41A2-42FF-BF9A-3E6080ACE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0616" y="6492877"/>
            <a:ext cx="551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fld id="{7F60867C-2874-4F3B-883F-4D3D0E3539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5112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75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BBAEE-6C54-4A7A-BD91-6058456BD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4095" y="2370259"/>
            <a:ext cx="7194875" cy="952804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Object Detection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2C1185-E200-4836-8DE1-21C1EA97DA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i="0" dirty="0">
                <a:solidFill>
                  <a:schemeClr val="bg1"/>
                </a:solidFill>
              </a:rPr>
              <a:t>2023_08_03_5</a:t>
            </a:r>
            <a:r>
              <a:rPr lang="ko-KR" altLang="en-US" i="0" dirty="0">
                <a:solidFill>
                  <a:schemeClr val="bg1"/>
                </a:solidFill>
              </a:rPr>
              <a:t>차 세미나</a:t>
            </a:r>
            <a:endParaRPr lang="en-US" altLang="ko-KR" i="0" dirty="0">
              <a:solidFill>
                <a:schemeClr val="bg1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631D11-4D7B-4DCA-8472-AD16F3FAD078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7599646" y="6335328"/>
            <a:ext cx="4933748" cy="439737"/>
          </a:xfrm>
        </p:spPr>
        <p:txBody>
          <a:bodyPr/>
          <a:lstStyle/>
          <a:p>
            <a:r>
              <a:rPr lang="ko-KR" altLang="en-US" dirty="0"/>
              <a:t>컴퓨터정보통신공학과  </a:t>
            </a:r>
            <a:r>
              <a:rPr lang="en-US" altLang="ko-KR" dirty="0"/>
              <a:t>201813168 </a:t>
            </a:r>
            <a:r>
              <a:rPr lang="ko-KR" altLang="en-US" dirty="0"/>
              <a:t>박주현</a:t>
            </a:r>
          </a:p>
        </p:txBody>
      </p:sp>
    </p:spTree>
    <p:extLst>
      <p:ext uri="{BB962C8B-B14F-4D97-AF65-F5344CB8AC3E}">
        <p14:creationId xmlns:p14="http://schemas.microsoft.com/office/powerpoint/2010/main" val="2579660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32" y="75029"/>
            <a:ext cx="12039544" cy="908721"/>
          </a:xfrm>
        </p:spPr>
        <p:txBody>
          <a:bodyPr>
            <a:noAutofit/>
          </a:bodyPr>
          <a:lstStyle/>
          <a:p>
            <a:r>
              <a:rPr lang="en-US" altLang="ko-KR" dirty="0"/>
              <a:t>R-CNN(Regions with Convolutional Neural Networks)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A73132-7282-FEE3-B480-0035DF82B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0470"/>
            <a:ext cx="12192000" cy="1398429"/>
          </a:xfrm>
          <a:prstGeom prst="rect">
            <a:avLst/>
          </a:prstGeom>
        </p:spPr>
      </p:pic>
      <p:sp>
        <p:nvSpPr>
          <p:cNvPr id="4" name="내용 개체 틀 6">
            <a:extLst>
              <a:ext uri="{FF2B5EF4-FFF2-40B4-BE49-F238E27FC236}">
                <a16:creationId xmlns:a16="http://schemas.microsoft.com/office/drawing/2014/main" id="{1F0E74B6-C1D2-5BA9-3B54-355982605E96}"/>
              </a:ext>
            </a:extLst>
          </p:cNvPr>
          <p:cNvSpPr txBox="1">
            <a:spLocks/>
          </p:cNvSpPr>
          <p:nvPr/>
        </p:nvSpPr>
        <p:spPr>
          <a:xfrm>
            <a:off x="74231" y="1310470"/>
            <a:ext cx="12039545" cy="519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b="1" kern="1200">
                <a:solidFill>
                  <a:srgbClr val="0249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›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400" kern="1200">
                <a:solidFill>
                  <a:srgbClr val="4591C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R-CNN </a:t>
            </a:r>
            <a:r>
              <a:rPr lang="ko-KR" altLang="en-US" dirty="0"/>
              <a:t>한계</a:t>
            </a:r>
            <a:endParaRPr lang="en-US" altLang="ko-KR" dirty="0"/>
          </a:p>
          <a:p>
            <a:r>
              <a:rPr lang="en-US" altLang="ko-KR" dirty="0" err="1"/>
              <a:t>RoI</a:t>
            </a:r>
            <a:r>
              <a:rPr lang="en-US" altLang="ko-KR" dirty="0"/>
              <a:t> 2000</a:t>
            </a:r>
            <a:r>
              <a:rPr lang="ko-KR" altLang="en-US" dirty="0"/>
              <a:t>여개를 모두 </a:t>
            </a:r>
            <a:r>
              <a:rPr lang="en-US" altLang="ko-KR" dirty="0"/>
              <a:t>CNN</a:t>
            </a:r>
            <a:r>
              <a:rPr lang="ko-KR" altLang="en-US" dirty="0"/>
              <a:t>모델에 넣기 때문에 </a:t>
            </a:r>
            <a:r>
              <a:rPr lang="en-US" altLang="ko-KR" dirty="0"/>
              <a:t>train, test </a:t>
            </a:r>
            <a:r>
              <a:rPr lang="ko-KR" altLang="en-US" dirty="0"/>
              <a:t>시간이 오래 걸림</a:t>
            </a:r>
            <a:endParaRPr lang="en-US" altLang="ko-KR" dirty="0"/>
          </a:p>
          <a:p>
            <a:r>
              <a:rPr lang="ko-KR" altLang="en-US" dirty="0" err="1"/>
              <a:t>합성곱</a:t>
            </a:r>
            <a:r>
              <a:rPr lang="ko-KR" altLang="en-US" dirty="0"/>
              <a:t> 신경망의 입력을 위한 </a:t>
            </a:r>
            <a:r>
              <a:rPr lang="en-US" altLang="ko-KR" dirty="0"/>
              <a:t>Warping/crop </a:t>
            </a:r>
            <a:r>
              <a:rPr lang="ko-KR" altLang="en-US" dirty="0"/>
              <a:t>과정에서 이미지 정보 손실</a:t>
            </a:r>
            <a:endParaRPr lang="en-US" altLang="ko-KR" dirty="0"/>
          </a:p>
          <a:p>
            <a:r>
              <a:rPr lang="en-US" altLang="ko-KR" dirty="0"/>
              <a:t>CNN,</a:t>
            </a:r>
            <a:r>
              <a:rPr lang="ko-KR" altLang="en-US" dirty="0"/>
              <a:t> </a:t>
            </a:r>
            <a:r>
              <a:rPr lang="en-US" altLang="ko-KR" dirty="0" err="1"/>
              <a:t>SVM</a:t>
            </a:r>
            <a:r>
              <a:rPr lang="en-US" altLang="ko-KR" dirty="0"/>
              <a:t>, Bounding Box Regression 3</a:t>
            </a:r>
            <a:r>
              <a:rPr lang="ko-KR" altLang="en-US" dirty="0"/>
              <a:t>가지 단계의 학습 과정을 거쳐야 한다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66821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32" y="75029"/>
            <a:ext cx="12039544" cy="908721"/>
          </a:xfrm>
        </p:spPr>
        <p:txBody>
          <a:bodyPr>
            <a:noAutofit/>
          </a:bodyPr>
          <a:lstStyle/>
          <a:p>
            <a:r>
              <a:rPr lang="en-US" altLang="ko-KR" dirty="0"/>
              <a:t>Fast R-CNN</a:t>
            </a:r>
            <a:endParaRPr lang="ko-KR" altLang="en-US" dirty="0"/>
          </a:p>
        </p:txBody>
      </p:sp>
      <p:pic>
        <p:nvPicPr>
          <p:cNvPr id="8" name="Picture 6" descr="Fast R-CNN | ML - GeeksforGeeks">
            <a:extLst>
              <a:ext uri="{FF2B5EF4-FFF2-40B4-BE49-F238E27FC236}">
                <a16:creationId xmlns:a16="http://schemas.microsoft.com/office/drawing/2014/main" id="{3409FC13-D875-228B-BCD1-E7B230A25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2" y="1060698"/>
            <a:ext cx="8152017" cy="210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내용 개체 틀 6">
            <a:extLst>
              <a:ext uri="{FF2B5EF4-FFF2-40B4-BE49-F238E27FC236}">
                <a16:creationId xmlns:a16="http://schemas.microsoft.com/office/drawing/2014/main" id="{2E693357-5A8A-A12A-F0F8-F21EED46A4FE}"/>
              </a:ext>
            </a:extLst>
          </p:cNvPr>
          <p:cNvSpPr txBox="1">
            <a:spLocks/>
          </p:cNvSpPr>
          <p:nvPr/>
        </p:nvSpPr>
        <p:spPr>
          <a:xfrm>
            <a:off x="74232" y="1401695"/>
            <a:ext cx="12039545" cy="519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b="1" kern="1200">
                <a:solidFill>
                  <a:srgbClr val="0249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›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400" kern="1200">
                <a:solidFill>
                  <a:srgbClr val="4591C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1-1. Selective Search</a:t>
            </a:r>
            <a:r>
              <a:rPr lang="ko-KR" altLang="en-US" dirty="0"/>
              <a:t>로 </a:t>
            </a:r>
            <a:r>
              <a:rPr lang="en-US" altLang="ko-KR" dirty="0"/>
              <a:t>Region proposal </a:t>
            </a:r>
            <a:r>
              <a:rPr lang="ko-KR" altLang="en-US" dirty="0"/>
              <a:t>추출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1-2. Input Image</a:t>
            </a:r>
            <a:r>
              <a:rPr lang="ko-KR" altLang="en-US" dirty="0"/>
              <a:t>가 </a:t>
            </a:r>
            <a:r>
              <a:rPr lang="en-US" altLang="ko-KR" dirty="0"/>
              <a:t>CNN</a:t>
            </a:r>
            <a:r>
              <a:rPr lang="ko-KR" altLang="en-US" dirty="0"/>
              <a:t>을 통과하여 </a:t>
            </a:r>
            <a:r>
              <a:rPr lang="en-US" altLang="ko-KR" dirty="0"/>
              <a:t>Feature map </a:t>
            </a:r>
            <a:r>
              <a:rPr lang="ko-KR" altLang="en-US" dirty="0"/>
              <a:t>추출</a:t>
            </a:r>
            <a:endParaRPr lang="en-US" altLang="ko-KR" dirty="0"/>
          </a:p>
          <a:p>
            <a:pPr lvl="1"/>
            <a:r>
              <a:rPr lang="en-US" altLang="ko-KR" dirty="0" err="1"/>
              <a:t>RoI</a:t>
            </a:r>
            <a:r>
              <a:rPr lang="en-US" altLang="ko-KR" dirty="0"/>
              <a:t> projection – Input Image</a:t>
            </a:r>
            <a:r>
              <a:rPr lang="ko-KR" altLang="en-US" dirty="0"/>
              <a:t>로부터 생성한 </a:t>
            </a:r>
            <a:r>
              <a:rPr lang="en-US" altLang="ko-KR" dirty="0" err="1"/>
              <a:t>RoI</a:t>
            </a:r>
            <a:r>
              <a:rPr lang="ko-KR" altLang="en-US" dirty="0"/>
              <a:t>를 </a:t>
            </a:r>
            <a:r>
              <a:rPr lang="en-US" altLang="ko-KR" dirty="0"/>
              <a:t>Feature Map</a:t>
            </a:r>
            <a:r>
              <a:rPr lang="ko-KR" altLang="en-US" dirty="0"/>
              <a:t>에 투영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en-US" altLang="ko-KR" dirty="0" err="1"/>
              <a:t>RoI</a:t>
            </a:r>
            <a:r>
              <a:rPr lang="en-US" altLang="ko-KR" dirty="0"/>
              <a:t> pooling layer</a:t>
            </a:r>
            <a:r>
              <a:rPr lang="ko-KR" altLang="en-US" dirty="0"/>
              <a:t>를 이용하여 </a:t>
            </a:r>
            <a:r>
              <a:rPr lang="en-US" altLang="ko-KR" dirty="0"/>
              <a:t>Feature map</a:t>
            </a:r>
            <a:r>
              <a:rPr lang="ko-KR" altLang="en-US" dirty="0"/>
              <a:t>에 생성된 </a:t>
            </a:r>
            <a:r>
              <a:rPr lang="en-US" altLang="ko-KR" dirty="0" err="1"/>
              <a:t>RoI</a:t>
            </a:r>
            <a:r>
              <a:rPr lang="ko-KR" altLang="en-US" dirty="0"/>
              <a:t>로부터 고정 길이 특징 벡터 추출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3-1. </a:t>
            </a:r>
            <a:r>
              <a:rPr lang="ko-KR" altLang="en-US" dirty="0"/>
              <a:t>고정된 길이의 특징 벡터는 </a:t>
            </a:r>
            <a:r>
              <a:rPr lang="en-US" altLang="ko-KR" dirty="0"/>
              <a:t>Fc Layer</a:t>
            </a:r>
            <a:r>
              <a:rPr lang="ko-KR" altLang="en-US" dirty="0"/>
              <a:t>를 거치고</a:t>
            </a:r>
            <a:r>
              <a:rPr lang="en-US" altLang="ko-KR" dirty="0"/>
              <a:t>, </a:t>
            </a:r>
            <a:r>
              <a:rPr lang="en-US" altLang="ko-KR" dirty="0" err="1"/>
              <a:t>Softmax</a:t>
            </a:r>
            <a:r>
              <a:rPr lang="en-US" altLang="ko-KR" dirty="0"/>
              <a:t> 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거쳐서 </a:t>
            </a:r>
            <a:r>
              <a:rPr lang="en-US" altLang="ko-KR" dirty="0"/>
              <a:t>Classification </a:t>
            </a:r>
            <a:r>
              <a:rPr lang="ko-KR" altLang="en-US" dirty="0"/>
              <a:t>수행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3-2. </a:t>
            </a:r>
            <a:r>
              <a:rPr lang="ko-KR" altLang="en-US" dirty="0"/>
              <a:t>고정된 길이의 특징 벡터는 </a:t>
            </a:r>
            <a:r>
              <a:rPr lang="en-US" altLang="ko-KR" dirty="0"/>
              <a:t>Fc Layer</a:t>
            </a:r>
            <a:r>
              <a:rPr lang="ko-KR" altLang="en-US" dirty="0"/>
              <a:t>를 거치고</a:t>
            </a:r>
            <a:r>
              <a:rPr lang="en-US" altLang="ko-KR" dirty="0"/>
              <a:t>, Bounding Box Regression </a:t>
            </a:r>
            <a:r>
              <a:rPr lang="ko-KR" altLang="en-US" dirty="0"/>
              <a:t>수행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75740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32" y="75029"/>
            <a:ext cx="11458372" cy="908721"/>
          </a:xfrm>
        </p:spPr>
        <p:txBody>
          <a:bodyPr/>
          <a:lstStyle/>
          <a:p>
            <a:r>
              <a:rPr lang="en-US" altLang="ko-KR" dirty="0" err="1"/>
              <a:t>RoI</a:t>
            </a:r>
            <a:r>
              <a:rPr lang="en-US" altLang="ko-KR" dirty="0"/>
              <a:t> Pooling</a:t>
            </a:r>
            <a:endParaRPr lang="ko-KR" altLang="en-US" dirty="0"/>
          </a:p>
        </p:txBody>
      </p:sp>
      <p:sp>
        <p:nvSpPr>
          <p:cNvPr id="10" name="내용 개체 틀 6">
            <a:extLst>
              <a:ext uri="{FF2B5EF4-FFF2-40B4-BE49-F238E27FC236}">
                <a16:creationId xmlns:a16="http://schemas.microsoft.com/office/drawing/2014/main" id="{B57D2310-3000-5888-9336-311C90DD1E45}"/>
              </a:ext>
            </a:extLst>
          </p:cNvPr>
          <p:cNvSpPr txBox="1">
            <a:spLocks/>
          </p:cNvSpPr>
          <p:nvPr/>
        </p:nvSpPr>
        <p:spPr>
          <a:xfrm>
            <a:off x="74232" y="1178175"/>
            <a:ext cx="12039545" cy="519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b="1" kern="1200">
                <a:solidFill>
                  <a:srgbClr val="0249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›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400" kern="1200">
                <a:solidFill>
                  <a:srgbClr val="4591C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Feature Map</a:t>
            </a:r>
            <a:r>
              <a:rPr lang="ko-KR" altLang="en-US" dirty="0"/>
              <a:t>에 투영된 </a:t>
            </a:r>
            <a:r>
              <a:rPr lang="en-US" altLang="ko-KR" dirty="0" err="1"/>
              <a:t>RoI</a:t>
            </a:r>
            <a:r>
              <a:rPr lang="ko-KR" altLang="en-US" dirty="0"/>
              <a:t>를 </a:t>
            </a:r>
            <a:r>
              <a:rPr lang="en-US" altLang="ko-KR" dirty="0"/>
              <a:t>Fc-layer </a:t>
            </a:r>
            <a:r>
              <a:rPr lang="ko-KR" altLang="en-US" dirty="0"/>
              <a:t>입력 크기에 맞게 고정된 크기로 변형시키는 방법</a:t>
            </a:r>
            <a:endParaRPr lang="en-US" altLang="ko-KR" i="1" dirty="0"/>
          </a:p>
          <a:p>
            <a:r>
              <a:rPr lang="ko-KR" altLang="en-US" dirty="0"/>
              <a:t>고정된 크기</a:t>
            </a:r>
            <a:r>
              <a:rPr lang="en-US" altLang="ko-KR" dirty="0"/>
              <a:t>(</a:t>
            </a:r>
            <a:r>
              <a:rPr lang="en-US" altLang="ko-KR" dirty="0" err="1"/>
              <a:t>H,W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en-US" altLang="ko-KR" dirty="0" err="1"/>
              <a:t>RoI</a:t>
            </a:r>
            <a:r>
              <a:rPr lang="ko-KR" altLang="en-US" dirty="0"/>
              <a:t>영역을 나누고</a:t>
            </a:r>
            <a:r>
              <a:rPr lang="en-US" altLang="ko-KR" dirty="0"/>
              <a:t>, </a:t>
            </a:r>
            <a:r>
              <a:rPr lang="ko-KR" altLang="en-US" dirty="0"/>
              <a:t>나눠진 </a:t>
            </a:r>
            <a:r>
              <a:rPr lang="en-US" altLang="ko-KR" dirty="0" err="1"/>
              <a:t>RoI</a:t>
            </a:r>
            <a:r>
              <a:rPr lang="ko-KR" altLang="en-US" dirty="0"/>
              <a:t>영역에 </a:t>
            </a:r>
            <a:r>
              <a:rPr lang="en-US" altLang="ko-KR" dirty="0"/>
              <a:t>Max-Pooling</a:t>
            </a:r>
            <a:r>
              <a:rPr lang="ko-KR" altLang="en-US" dirty="0"/>
              <a:t>을 적용</a:t>
            </a:r>
            <a:endParaRPr lang="en-US" altLang="ko-KR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8ABFC185-7B31-CCA4-53BA-F6B209264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918" y="2569528"/>
            <a:ext cx="7544810" cy="2860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932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32" y="75029"/>
            <a:ext cx="12039544" cy="908721"/>
          </a:xfrm>
        </p:spPr>
        <p:txBody>
          <a:bodyPr>
            <a:noAutofit/>
          </a:bodyPr>
          <a:lstStyle/>
          <a:p>
            <a:r>
              <a:rPr lang="en-US" altLang="ko-KR" dirty="0"/>
              <a:t>Fast R-CNN</a:t>
            </a:r>
            <a:endParaRPr lang="ko-KR" altLang="en-US" dirty="0"/>
          </a:p>
        </p:txBody>
      </p:sp>
      <p:sp>
        <p:nvSpPr>
          <p:cNvPr id="9" name="내용 개체 틀 6">
            <a:extLst>
              <a:ext uri="{FF2B5EF4-FFF2-40B4-BE49-F238E27FC236}">
                <a16:creationId xmlns:a16="http://schemas.microsoft.com/office/drawing/2014/main" id="{2E693357-5A8A-A12A-F0F8-F21EED46A4FE}"/>
              </a:ext>
            </a:extLst>
          </p:cNvPr>
          <p:cNvSpPr txBox="1">
            <a:spLocks/>
          </p:cNvSpPr>
          <p:nvPr/>
        </p:nvSpPr>
        <p:spPr>
          <a:xfrm>
            <a:off x="74232" y="1198495"/>
            <a:ext cx="12039545" cy="519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b="1" kern="1200">
                <a:solidFill>
                  <a:srgbClr val="0249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›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400" kern="1200">
                <a:solidFill>
                  <a:srgbClr val="4591C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R-CNN </a:t>
            </a:r>
            <a:r>
              <a:rPr lang="ko-KR" altLang="en-US" dirty="0"/>
              <a:t>한계 극복</a:t>
            </a:r>
            <a:endParaRPr lang="en-US" altLang="ko-KR" dirty="0"/>
          </a:p>
          <a:p>
            <a:r>
              <a:rPr lang="en-US" altLang="ko-KR" dirty="0"/>
              <a:t>Input Image</a:t>
            </a:r>
            <a:r>
              <a:rPr lang="ko-KR" altLang="en-US" dirty="0"/>
              <a:t>를 </a:t>
            </a:r>
            <a:r>
              <a:rPr lang="en-US" altLang="ko-KR" dirty="0"/>
              <a:t>CNN</a:t>
            </a:r>
            <a:r>
              <a:rPr lang="ko-KR" altLang="en-US" dirty="0"/>
              <a:t> 입력 값으로 넣기 때문에 </a:t>
            </a:r>
            <a:r>
              <a:rPr lang="en-US" altLang="ko-KR" dirty="0"/>
              <a:t>R-CNN</a:t>
            </a:r>
            <a:r>
              <a:rPr lang="ko-KR" altLang="en-US" dirty="0"/>
              <a:t>의 </a:t>
            </a:r>
            <a:r>
              <a:rPr lang="en-US" altLang="ko-KR" dirty="0"/>
              <a:t>2000</a:t>
            </a:r>
            <a:r>
              <a:rPr lang="ko-KR" altLang="en-US" dirty="0"/>
              <a:t>번 </a:t>
            </a:r>
            <a:r>
              <a:rPr lang="en-US" altLang="ko-KR" dirty="0"/>
              <a:t>CNN</a:t>
            </a:r>
            <a:r>
              <a:rPr lang="ko-KR" altLang="en-US" dirty="0"/>
              <a:t>연산이 </a:t>
            </a:r>
            <a:r>
              <a:rPr lang="en-US" altLang="ko-KR" dirty="0"/>
              <a:t>1</a:t>
            </a:r>
            <a:r>
              <a:rPr lang="ko-KR" altLang="en-US" dirty="0"/>
              <a:t>번으로 대체</a:t>
            </a:r>
            <a:endParaRPr lang="en-US" altLang="ko-KR" dirty="0"/>
          </a:p>
          <a:p>
            <a:r>
              <a:rPr lang="en-US" altLang="ko-KR" dirty="0"/>
              <a:t>Bounding Box Regression</a:t>
            </a:r>
            <a:r>
              <a:rPr lang="ko-KR" altLang="en-US" dirty="0"/>
              <a:t>에 </a:t>
            </a:r>
            <a:r>
              <a:rPr lang="en-US" altLang="ko-KR" dirty="0" err="1"/>
              <a:t>RoI</a:t>
            </a:r>
            <a:r>
              <a:rPr lang="en-US" altLang="ko-KR" dirty="0"/>
              <a:t> pooling</a:t>
            </a:r>
            <a:r>
              <a:rPr lang="ko-KR" altLang="en-US" dirty="0"/>
              <a:t>을 거친 </a:t>
            </a:r>
            <a:r>
              <a:rPr lang="en-US" altLang="ko-KR" dirty="0"/>
              <a:t>Feature vector</a:t>
            </a:r>
            <a:r>
              <a:rPr lang="ko-KR" altLang="en-US" dirty="0"/>
              <a:t>가 입력 값으로 들어가서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</a:t>
            </a:r>
            <a:r>
              <a:rPr lang="ko-KR" altLang="en-US" dirty="0"/>
              <a:t>한가지 신경망으로 통합되게 만들어 </a:t>
            </a:r>
            <a:r>
              <a:rPr lang="en-US" altLang="ko-KR" dirty="0"/>
              <a:t>end-to-end </a:t>
            </a:r>
            <a:r>
              <a:rPr lang="ko-KR" altLang="en-US" dirty="0"/>
              <a:t>학습이 가능하다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Fast R-CNN </a:t>
            </a:r>
            <a:r>
              <a:rPr lang="ko-KR" altLang="en-US" dirty="0"/>
              <a:t>한계</a:t>
            </a:r>
            <a:endParaRPr lang="en-US" altLang="ko-KR" dirty="0"/>
          </a:p>
          <a:p>
            <a:r>
              <a:rPr lang="en-US" altLang="ko-KR" dirty="0"/>
              <a:t>Region proposal</a:t>
            </a:r>
            <a:r>
              <a:rPr lang="ko-KR" altLang="en-US" dirty="0"/>
              <a:t>의 </a:t>
            </a:r>
            <a:r>
              <a:rPr lang="en-US" altLang="ko-KR" dirty="0"/>
              <a:t>Selective Search </a:t>
            </a:r>
            <a:r>
              <a:rPr lang="ko-KR" altLang="en-US" dirty="0"/>
              <a:t>알고리즘에서 병목현상이 발생하여 학습 느림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81878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32" y="75029"/>
            <a:ext cx="12039544" cy="908721"/>
          </a:xfrm>
        </p:spPr>
        <p:txBody>
          <a:bodyPr>
            <a:noAutofit/>
          </a:bodyPr>
          <a:lstStyle/>
          <a:p>
            <a:r>
              <a:rPr lang="en-US" altLang="ko-KR" dirty="0"/>
              <a:t>Faster</a:t>
            </a:r>
            <a:r>
              <a:rPr lang="ko-KR" altLang="en-US" dirty="0"/>
              <a:t> </a:t>
            </a:r>
            <a:r>
              <a:rPr lang="en-US" altLang="ko-KR" dirty="0"/>
              <a:t>R-CNN</a:t>
            </a:r>
            <a:endParaRPr lang="ko-KR" altLang="en-US" dirty="0"/>
          </a:p>
        </p:txBody>
      </p:sp>
      <p:sp>
        <p:nvSpPr>
          <p:cNvPr id="10" name="내용 개체 틀 6">
            <a:extLst>
              <a:ext uri="{FF2B5EF4-FFF2-40B4-BE49-F238E27FC236}">
                <a16:creationId xmlns:a16="http://schemas.microsoft.com/office/drawing/2014/main" id="{B57D2310-3000-5888-9336-311C90DD1E45}"/>
              </a:ext>
            </a:extLst>
          </p:cNvPr>
          <p:cNvSpPr txBox="1">
            <a:spLocks/>
          </p:cNvSpPr>
          <p:nvPr/>
        </p:nvSpPr>
        <p:spPr>
          <a:xfrm>
            <a:off x="5527040" y="1178175"/>
            <a:ext cx="6957577" cy="519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b="1" kern="1200">
                <a:solidFill>
                  <a:srgbClr val="0249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›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400" kern="1200">
                <a:solidFill>
                  <a:srgbClr val="4591C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1.  </a:t>
            </a:r>
            <a:r>
              <a:rPr lang="ko-KR" altLang="en-US" dirty="0"/>
              <a:t>이미지 </a:t>
            </a:r>
            <a:r>
              <a:rPr lang="en-US" altLang="ko-KR" dirty="0"/>
              <a:t>conv layer </a:t>
            </a:r>
            <a:r>
              <a:rPr lang="ko-KR" altLang="en-US" dirty="0"/>
              <a:t>통과하여 </a:t>
            </a:r>
            <a:r>
              <a:rPr lang="en-US" altLang="ko-KR" dirty="0"/>
              <a:t>feature map </a:t>
            </a:r>
            <a:r>
              <a:rPr lang="ko-KR" altLang="en-US" dirty="0"/>
              <a:t>추출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feature map</a:t>
            </a:r>
            <a:r>
              <a:rPr lang="ko-KR" altLang="en-US" dirty="0"/>
              <a:t>을 </a:t>
            </a:r>
            <a:r>
              <a:rPr lang="en-US" altLang="ko-KR" dirty="0"/>
              <a:t>RPN</a:t>
            </a:r>
            <a:r>
              <a:rPr lang="ko-KR" altLang="en-US" dirty="0"/>
              <a:t>을 이용하여 </a:t>
            </a:r>
            <a:r>
              <a:rPr lang="en-US" altLang="ko-KR" dirty="0" err="1"/>
              <a:t>RoI</a:t>
            </a:r>
            <a:r>
              <a:rPr lang="ko-KR" altLang="en-US" dirty="0"/>
              <a:t> 추출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en-US" altLang="ko-KR" dirty="0" err="1"/>
              <a:t>RoI</a:t>
            </a:r>
            <a:r>
              <a:rPr lang="en-US" altLang="ko-KR" dirty="0"/>
              <a:t> Pooling</a:t>
            </a:r>
            <a:r>
              <a:rPr lang="ko-KR" altLang="en-US" dirty="0"/>
              <a:t>을 통해</a:t>
            </a:r>
            <a:r>
              <a:rPr lang="en-US" altLang="ko-KR" dirty="0"/>
              <a:t> </a:t>
            </a:r>
            <a:r>
              <a:rPr lang="ko-KR" altLang="en-US" dirty="0"/>
              <a:t>고정된 길이 특징 벡터 추출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4-1. </a:t>
            </a:r>
            <a:r>
              <a:rPr lang="ko-KR" altLang="en-US" dirty="0"/>
              <a:t>특징 벡터를 이용하여</a:t>
            </a:r>
            <a:r>
              <a:rPr lang="en-US" altLang="ko-KR" dirty="0"/>
              <a:t> Classification </a:t>
            </a:r>
            <a:r>
              <a:rPr lang="ko-KR" altLang="en-US" dirty="0"/>
              <a:t>수행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4-2. </a:t>
            </a:r>
            <a:r>
              <a:rPr lang="ko-KR" altLang="en-US" dirty="0"/>
              <a:t>특징 벡터를 이용하여</a:t>
            </a:r>
            <a:r>
              <a:rPr lang="en-US" altLang="ko-KR" dirty="0"/>
              <a:t> </a:t>
            </a:r>
            <a:r>
              <a:rPr lang="en-US" altLang="ko-KR" dirty="0" err="1"/>
              <a:t>Bbox</a:t>
            </a:r>
            <a:r>
              <a:rPr lang="en-US" altLang="ko-KR" dirty="0"/>
              <a:t> Regression </a:t>
            </a:r>
            <a:r>
              <a:rPr lang="ko-KR" altLang="en-US" dirty="0"/>
              <a:t>수행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1742A0-32FA-566A-4082-64FB5E0AEBDB}"/>
              </a:ext>
            </a:extLst>
          </p:cNvPr>
          <p:cNvSpPr/>
          <p:nvPr/>
        </p:nvSpPr>
        <p:spPr>
          <a:xfrm>
            <a:off x="282512" y="1259840"/>
            <a:ext cx="2074608" cy="462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390" name="Picture 6">
            <a:extLst>
              <a:ext uri="{FF2B5EF4-FFF2-40B4-BE49-F238E27FC236}">
                <a16:creationId xmlns:a16="http://schemas.microsoft.com/office/drawing/2014/main" id="{231532DA-FB97-A450-3EE2-D2A517A68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98" y="1178175"/>
            <a:ext cx="4603030" cy="486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334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32" y="75029"/>
            <a:ext cx="12039544" cy="908721"/>
          </a:xfrm>
        </p:spPr>
        <p:txBody>
          <a:bodyPr>
            <a:noAutofit/>
          </a:bodyPr>
          <a:lstStyle/>
          <a:p>
            <a:r>
              <a:rPr lang="en-US" altLang="ko-KR" dirty="0"/>
              <a:t>RPN(Region Proposal Network)</a:t>
            </a:r>
            <a:endParaRPr lang="ko-KR" altLang="en-US" dirty="0"/>
          </a:p>
        </p:txBody>
      </p:sp>
      <p:sp>
        <p:nvSpPr>
          <p:cNvPr id="10" name="내용 개체 틀 6">
            <a:extLst>
              <a:ext uri="{FF2B5EF4-FFF2-40B4-BE49-F238E27FC236}">
                <a16:creationId xmlns:a16="http://schemas.microsoft.com/office/drawing/2014/main" id="{B57D2310-3000-5888-9336-311C90DD1E45}"/>
              </a:ext>
            </a:extLst>
          </p:cNvPr>
          <p:cNvSpPr txBox="1">
            <a:spLocks/>
          </p:cNvSpPr>
          <p:nvPr/>
        </p:nvSpPr>
        <p:spPr>
          <a:xfrm>
            <a:off x="5552440" y="1178175"/>
            <a:ext cx="6957577" cy="519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b="1" kern="1200">
                <a:solidFill>
                  <a:srgbClr val="0249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›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400" kern="1200">
                <a:solidFill>
                  <a:srgbClr val="4591C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1. </a:t>
            </a:r>
            <a:r>
              <a:rPr lang="en-US" altLang="ko-KR" dirty="0" err="1"/>
              <a:t>3x3</a:t>
            </a:r>
            <a:r>
              <a:rPr lang="en-US" altLang="ko-KR" dirty="0"/>
              <a:t> Convolution(256</a:t>
            </a:r>
            <a:r>
              <a:rPr lang="ko-KR" altLang="en-US" dirty="0"/>
              <a:t>채널</a:t>
            </a:r>
            <a:r>
              <a:rPr lang="en-US" altLang="ko-KR" dirty="0"/>
              <a:t>) </a:t>
            </a:r>
            <a:r>
              <a:rPr lang="ko-KR" altLang="en-US" dirty="0"/>
              <a:t>연산 적용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2-1. </a:t>
            </a:r>
            <a:r>
              <a:rPr lang="en-US" altLang="ko-KR" dirty="0" err="1"/>
              <a:t>1x1</a:t>
            </a:r>
            <a:r>
              <a:rPr lang="en-US" altLang="ko-KR" dirty="0"/>
              <a:t> Convolution(</a:t>
            </a:r>
            <a:r>
              <a:rPr lang="en-US" altLang="ko-KR" dirty="0" err="1"/>
              <a:t>2Xk</a:t>
            </a:r>
            <a:r>
              <a:rPr lang="en-US" altLang="ko-KR" dirty="0"/>
              <a:t> </a:t>
            </a:r>
            <a:r>
              <a:rPr lang="ko-KR" altLang="en-US" dirty="0"/>
              <a:t>채널</a:t>
            </a:r>
            <a:r>
              <a:rPr lang="en-US" altLang="ko-KR" dirty="0"/>
              <a:t>) </a:t>
            </a:r>
            <a:r>
              <a:rPr lang="ko-KR" altLang="en-US" dirty="0"/>
              <a:t>연산 적용</a:t>
            </a:r>
            <a:endParaRPr lang="en-US" altLang="ko-KR" dirty="0"/>
          </a:p>
          <a:p>
            <a:pPr lvl="1"/>
            <a:r>
              <a:rPr lang="en-US" altLang="ko-KR" dirty="0" err="1"/>
              <a:t>cls</a:t>
            </a:r>
            <a:r>
              <a:rPr lang="en-US" altLang="ko-KR" dirty="0"/>
              <a:t> layer  - Object</a:t>
            </a:r>
            <a:r>
              <a:rPr lang="ko-KR" altLang="en-US" dirty="0"/>
              <a:t>가 존재할 확률</a:t>
            </a:r>
            <a:r>
              <a:rPr lang="en-US" altLang="ko-KR" dirty="0"/>
              <a:t>(1 or 0)</a:t>
            </a:r>
          </a:p>
          <a:p>
            <a:pPr marL="0" indent="0">
              <a:buNone/>
            </a:pPr>
            <a:r>
              <a:rPr lang="en-US" altLang="ko-KR" dirty="0"/>
              <a:t>2-2. </a:t>
            </a:r>
            <a:r>
              <a:rPr lang="en-US" altLang="ko-KR" dirty="0" err="1"/>
              <a:t>1x1</a:t>
            </a:r>
            <a:r>
              <a:rPr lang="en-US" altLang="ko-KR" dirty="0"/>
              <a:t> Convolution(</a:t>
            </a:r>
            <a:r>
              <a:rPr lang="en-US" altLang="ko-KR" dirty="0" err="1"/>
              <a:t>4Xk</a:t>
            </a:r>
            <a:r>
              <a:rPr lang="en-US" altLang="ko-KR" dirty="0"/>
              <a:t> </a:t>
            </a:r>
            <a:r>
              <a:rPr lang="ko-KR" altLang="en-US" dirty="0"/>
              <a:t>채널</a:t>
            </a:r>
            <a:r>
              <a:rPr lang="en-US" altLang="ko-KR" dirty="0"/>
              <a:t>) </a:t>
            </a:r>
            <a:r>
              <a:rPr lang="ko-KR" altLang="en-US" dirty="0"/>
              <a:t>연산 적용</a:t>
            </a:r>
            <a:endParaRPr lang="en-US" altLang="ko-KR" dirty="0"/>
          </a:p>
          <a:p>
            <a:pPr lvl="1"/>
            <a:r>
              <a:rPr lang="en-US" altLang="ko-KR" dirty="0"/>
              <a:t>Reg layer - Bounding Box </a:t>
            </a:r>
            <a:r>
              <a:rPr lang="ko-KR" altLang="en-US" dirty="0"/>
              <a:t>좌표</a:t>
            </a:r>
            <a:r>
              <a:rPr lang="en-US" altLang="ko-KR" dirty="0"/>
              <a:t>(</a:t>
            </a:r>
            <a:r>
              <a:rPr lang="ko-KR" altLang="en-US" dirty="0"/>
              <a:t>중심좌표</a:t>
            </a:r>
            <a:r>
              <a:rPr lang="en-US" altLang="ko-KR" dirty="0"/>
              <a:t>, </a:t>
            </a:r>
            <a:r>
              <a:rPr lang="ko-KR" altLang="en-US" dirty="0"/>
              <a:t>높이</a:t>
            </a:r>
            <a:r>
              <a:rPr lang="en-US" altLang="ko-KR" dirty="0"/>
              <a:t>, </a:t>
            </a:r>
            <a:r>
              <a:rPr lang="ko-KR" altLang="en-US" dirty="0"/>
              <a:t>넓이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en-US" altLang="ko-KR" dirty="0" err="1"/>
              <a:t>RoI</a:t>
            </a:r>
            <a:r>
              <a:rPr lang="en-US" altLang="ko-KR" dirty="0"/>
              <a:t> proposal</a:t>
            </a:r>
          </a:p>
          <a:p>
            <a:pPr lvl="1"/>
            <a:r>
              <a:rPr lang="en-US" altLang="ko-KR" dirty="0" err="1"/>
              <a:t>cls</a:t>
            </a:r>
            <a:r>
              <a:rPr lang="en-US" altLang="ko-KR" dirty="0"/>
              <a:t> layer </a:t>
            </a:r>
            <a:r>
              <a:rPr lang="ko-KR" altLang="en-US" dirty="0"/>
              <a:t>와</a:t>
            </a:r>
            <a:r>
              <a:rPr lang="en-US" altLang="ko-KR" dirty="0"/>
              <a:t> Reg layer</a:t>
            </a:r>
            <a:r>
              <a:rPr lang="ko-KR" altLang="en-US" dirty="0"/>
              <a:t>를 통해 </a:t>
            </a:r>
            <a:r>
              <a:rPr lang="en-US" altLang="ko-KR" dirty="0" err="1"/>
              <a:t>RoI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4. </a:t>
            </a:r>
            <a:r>
              <a:rPr lang="en-US" altLang="ko-KR" dirty="0" err="1"/>
              <a:t>RoI</a:t>
            </a:r>
            <a:r>
              <a:rPr lang="en-US" altLang="ko-KR" dirty="0"/>
              <a:t> projection</a:t>
            </a:r>
          </a:p>
          <a:p>
            <a:pPr lvl="1"/>
            <a:r>
              <a:rPr lang="ko-KR" altLang="en-US" dirty="0"/>
              <a:t>생성된 </a:t>
            </a:r>
            <a:r>
              <a:rPr lang="en-US" altLang="ko-KR" dirty="0" err="1"/>
              <a:t>RoI</a:t>
            </a:r>
            <a:r>
              <a:rPr lang="ko-KR" altLang="en-US" dirty="0"/>
              <a:t>를 </a:t>
            </a:r>
            <a:r>
              <a:rPr lang="en-US" altLang="ko-KR" dirty="0"/>
              <a:t>Feature Map</a:t>
            </a:r>
            <a:r>
              <a:rPr lang="ko-KR" altLang="en-US" dirty="0"/>
              <a:t>에 투영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1742A0-32FA-566A-4082-64FB5E0AEBDB}"/>
              </a:ext>
            </a:extLst>
          </p:cNvPr>
          <p:cNvSpPr/>
          <p:nvPr/>
        </p:nvSpPr>
        <p:spPr>
          <a:xfrm>
            <a:off x="282512" y="1259840"/>
            <a:ext cx="2074608" cy="462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70B01FF2-BA97-F5B3-0209-A7B07BC37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1" y="1259840"/>
            <a:ext cx="5209900" cy="307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964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32" y="75029"/>
            <a:ext cx="12039544" cy="908721"/>
          </a:xfrm>
        </p:spPr>
        <p:txBody>
          <a:bodyPr>
            <a:noAutofit/>
          </a:bodyPr>
          <a:lstStyle/>
          <a:p>
            <a:r>
              <a:rPr lang="en-US" altLang="ko-KR" dirty="0"/>
              <a:t>Faster R-CNN</a:t>
            </a:r>
            <a:endParaRPr lang="ko-KR" altLang="en-US" dirty="0"/>
          </a:p>
        </p:txBody>
      </p:sp>
      <p:sp>
        <p:nvSpPr>
          <p:cNvPr id="9" name="내용 개체 틀 6">
            <a:extLst>
              <a:ext uri="{FF2B5EF4-FFF2-40B4-BE49-F238E27FC236}">
                <a16:creationId xmlns:a16="http://schemas.microsoft.com/office/drawing/2014/main" id="{2E693357-5A8A-A12A-F0F8-F21EED46A4FE}"/>
              </a:ext>
            </a:extLst>
          </p:cNvPr>
          <p:cNvSpPr txBox="1">
            <a:spLocks/>
          </p:cNvSpPr>
          <p:nvPr/>
        </p:nvSpPr>
        <p:spPr>
          <a:xfrm>
            <a:off x="74232" y="1198495"/>
            <a:ext cx="12039545" cy="519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b="1" kern="1200">
                <a:solidFill>
                  <a:srgbClr val="0249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›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400" kern="1200">
                <a:solidFill>
                  <a:srgbClr val="4591C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Fast R-CNN </a:t>
            </a:r>
            <a:r>
              <a:rPr lang="ko-KR" altLang="en-US" dirty="0"/>
              <a:t>한계 극복</a:t>
            </a:r>
            <a:endParaRPr lang="en-US" altLang="ko-KR" dirty="0"/>
          </a:p>
          <a:p>
            <a:r>
              <a:rPr lang="en-US" altLang="ko-KR" dirty="0"/>
              <a:t>Region proposal</a:t>
            </a:r>
            <a:r>
              <a:rPr lang="ko-KR" altLang="en-US" dirty="0"/>
              <a:t>의 </a:t>
            </a:r>
            <a:r>
              <a:rPr lang="en-US" altLang="ko-KR" dirty="0" err="1"/>
              <a:t>RoI</a:t>
            </a:r>
            <a:r>
              <a:rPr lang="en-US" altLang="ko-KR" dirty="0"/>
              <a:t> </a:t>
            </a:r>
            <a:r>
              <a:rPr lang="ko-KR" altLang="en-US" dirty="0"/>
              <a:t>추출을 </a:t>
            </a:r>
            <a:r>
              <a:rPr lang="en-US" altLang="ko-KR" dirty="0"/>
              <a:t>Selective Search </a:t>
            </a:r>
            <a:r>
              <a:rPr lang="ko-KR" altLang="en-US" dirty="0"/>
              <a:t>알고리즘을 사용하지</a:t>
            </a:r>
            <a:r>
              <a:rPr lang="en-US" altLang="ko-KR" dirty="0"/>
              <a:t> </a:t>
            </a:r>
            <a:r>
              <a:rPr lang="ko-KR" altLang="en-US" dirty="0"/>
              <a:t>않고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en-US" altLang="ko-KR" dirty="0"/>
              <a:t>     Region proposal network</a:t>
            </a:r>
            <a:r>
              <a:rPr lang="ko-KR" altLang="en-US" dirty="0"/>
              <a:t>를 통해서 </a:t>
            </a:r>
            <a:r>
              <a:rPr lang="en-US" altLang="ko-KR" dirty="0" err="1"/>
              <a:t>RoI</a:t>
            </a:r>
            <a:r>
              <a:rPr lang="ko-KR" altLang="en-US" dirty="0"/>
              <a:t>를 </a:t>
            </a:r>
            <a:r>
              <a:rPr lang="ko-KR" altLang="en-US" dirty="0" err="1"/>
              <a:t>추출함으로서</a:t>
            </a:r>
            <a:r>
              <a:rPr lang="ko-KR" altLang="en-US" dirty="0"/>
              <a:t> </a:t>
            </a:r>
            <a:r>
              <a:rPr lang="en-US" altLang="ko-KR" dirty="0"/>
              <a:t>GPU</a:t>
            </a:r>
            <a:r>
              <a:rPr lang="ko-KR" altLang="en-US" dirty="0"/>
              <a:t>를 통한 </a:t>
            </a:r>
            <a:r>
              <a:rPr lang="en-US" altLang="ko-KR" dirty="0" err="1"/>
              <a:t>RoI</a:t>
            </a:r>
            <a:r>
              <a:rPr lang="en-US" altLang="ko-KR" dirty="0"/>
              <a:t> </a:t>
            </a:r>
            <a:r>
              <a:rPr lang="ko-KR" altLang="en-US" dirty="0"/>
              <a:t>추출이 가능해짐</a:t>
            </a:r>
            <a:endParaRPr lang="en-US" altLang="ko-KR" dirty="0"/>
          </a:p>
          <a:p>
            <a:r>
              <a:rPr lang="en-US" altLang="ko-KR" dirty="0" err="1"/>
              <a:t>RoI</a:t>
            </a:r>
            <a:r>
              <a:rPr lang="en-US" altLang="ko-KR" dirty="0"/>
              <a:t> </a:t>
            </a:r>
            <a:r>
              <a:rPr lang="ko-KR" altLang="en-US" dirty="0"/>
              <a:t>추출도 학습과정에서 업데이트가 되어 정확도를 높일 수 있음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R-CNN </a:t>
            </a:r>
            <a:r>
              <a:rPr lang="ko-KR" altLang="en-US" dirty="0"/>
              <a:t>계열 성능 비교 </a:t>
            </a:r>
            <a:endParaRPr lang="en-US" altLang="ko-KR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FCF5D577-33DB-8B44-9ED2-0AA8A523E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80" y="4003790"/>
            <a:ext cx="7284720" cy="230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849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83A331F-4D0A-46CD-A821-E3926DE980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201391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B54E065-EB45-40B4-AE67-F71CD9793E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 dirty="0"/>
              <a:t>CVMIPLAB @ KNU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A1EA662-03FB-45DE-A93D-1F15F9FA2A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800C2F2-204B-44DE-9F4E-27C9194C2C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00846" y="2625456"/>
            <a:ext cx="5123384" cy="492961"/>
          </a:xfrm>
        </p:spPr>
        <p:txBody>
          <a:bodyPr>
            <a:noAutofit/>
          </a:bodyPr>
          <a:lstStyle/>
          <a:p>
            <a:r>
              <a:rPr lang="en-US" altLang="ko-KR" sz="2800" dirty="0"/>
              <a:t>Object Detection</a:t>
            </a:r>
            <a:endParaRPr lang="ko-KR" altLang="en-US" sz="2800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BBA9069E-1023-482F-A31E-5487CB930A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00846" y="3231231"/>
            <a:ext cx="4611042" cy="492961"/>
          </a:xfrm>
        </p:spPr>
        <p:txBody>
          <a:bodyPr>
            <a:noAutofit/>
          </a:bodyPr>
          <a:lstStyle/>
          <a:p>
            <a:r>
              <a:rPr lang="en-US" altLang="ko-KR" sz="2800" dirty="0"/>
              <a:t>R-CNN</a:t>
            </a:r>
            <a:endParaRPr lang="ko-KR" altLang="en-US" sz="2800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91CE3FAC-3E27-41A6-BFB7-74A89E0B6A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00846" y="3844655"/>
            <a:ext cx="3815516" cy="492961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Fast R-CNN</a:t>
            </a:r>
            <a:endParaRPr lang="ko-KR" altLang="en-US" sz="2800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1E8FBD13-2936-4F3C-8B54-C2B188F0380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985472" y="2621259"/>
            <a:ext cx="407813" cy="492961"/>
          </a:xfrm>
        </p:spPr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312329A3-28FE-478D-A90E-0D6D5C042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985471" y="3231231"/>
            <a:ext cx="407813" cy="492961"/>
          </a:xfrm>
        </p:spPr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413A297-0A18-472D-BB81-14F6561A16F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985471" y="3844655"/>
            <a:ext cx="407813" cy="492961"/>
          </a:xfrm>
        </p:spPr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" name="텍스트 개체 틀 10">
            <a:extLst>
              <a:ext uri="{FF2B5EF4-FFF2-40B4-BE49-F238E27FC236}">
                <a16:creationId xmlns:a16="http://schemas.microsoft.com/office/drawing/2014/main" id="{B1A8DC3B-F01D-9D07-58D6-93940D94B642}"/>
              </a:ext>
            </a:extLst>
          </p:cNvPr>
          <p:cNvSpPr txBox="1">
            <a:spLocks/>
          </p:cNvSpPr>
          <p:nvPr/>
        </p:nvSpPr>
        <p:spPr>
          <a:xfrm>
            <a:off x="4700846" y="4458079"/>
            <a:ext cx="3815516" cy="492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000" b="1" kern="1200">
                <a:solidFill>
                  <a:srgbClr val="0249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/>
              <a:t>Faster R-CNN</a:t>
            </a:r>
            <a:endParaRPr lang="ko-KR" altLang="en-US" sz="2800" dirty="0"/>
          </a:p>
        </p:txBody>
      </p:sp>
      <p:sp>
        <p:nvSpPr>
          <p:cNvPr id="5" name="텍스트 개체 틀 15">
            <a:extLst>
              <a:ext uri="{FF2B5EF4-FFF2-40B4-BE49-F238E27FC236}">
                <a16:creationId xmlns:a16="http://schemas.microsoft.com/office/drawing/2014/main" id="{F70FA4B3-2664-62AA-3527-755289FC21E8}"/>
              </a:ext>
            </a:extLst>
          </p:cNvPr>
          <p:cNvSpPr txBox="1">
            <a:spLocks/>
          </p:cNvSpPr>
          <p:nvPr/>
        </p:nvSpPr>
        <p:spPr>
          <a:xfrm>
            <a:off x="3985471" y="4458079"/>
            <a:ext cx="407813" cy="492961"/>
          </a:xfrm>
          <a:custGeom>
            <a:avLst/>
            <a:gdLst>
              <a:gd name="connsiteX0" fmla="*/ 401143 w 407813"/>
              <a:gd name="connsiteY0" fmla="*/ 0 h 492961"/>
              <a:gd name="connsiteX1" fmla="*/ 407813 w 407813"/>
              <a:gd name="connsiteY1" fmla="*/ 0 h 492961"/>
              <a:gd name="connsiteX2" fmla="*/ 407813 w 407813"/>
              <a:gd name="connsiteY2" fmla="*/ 426747 h 492961"/>
              <a:gd name="connsiteX3" fmla="*/ 10454 w 407813"/>
              <a:gd name="connsiteY3" fmla="*/ 492961 h 492961"/>
              <a:gd name="connsiteX4" fmla="*/ 0 w 407813"/>
              <a:gd name="connsiteY4" fmla="*/ 492961 h 492961"/>
              <a:gd name="connsiteX5" fmla="*/ 0 w 407813"/>
              <a:gd name="connsiteY5" fmla="*/ 66770 h 49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813" h="492961">
                <a:moveTo>
                  <a:pt x="401143" y="0"/>
                </a:moveTo>
                <a:lnTo>
                  <a:pt x="407813" y="0"/>
                </a:lnTo>
                <a:lnTo>
                  <a:pt x="407813" y="426747"/>
                </a:lnTo>
                <a:lnTo>
                  <a:pt x="10454" y="492961"/>
                </a:lnTo>
                <a:lnTo>
                  <a:pt x="0" y="492961"/>
                </a:lnTo>
                <a:lnTo>
                  <a:pt x="0" y="66770"/>
                </a:lnTo>
                <a:close/>
              </a:path>
            </a:pathLst>
          </a:custGeom>
          <a:solidFill>
            <a:srgbClr val="B4C7E7"/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7627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32" y="75029"/>
            <a:ext cx="11458372" cy="908721"/>
          </a:xfrm>
        </p:spPr>
        <p:txBody>
          <a:bodyPr/>
          <a:lstStyle/>
          <a:p>
            <a:r>
              <a:rPr lang="en-US" altLang="ko-KR" dirty="0"/>
              <a:t>Object</a:t>
            </a:r>
            <a:r>
              <a:rPr lang="ko-KR" altLang="en-US" dirty="0"/>
              <a:t> </a:t>
            </a:r>
            <a:r>
              <a:rPr lang="en-US" altLang="ko-KR" dirty="0"/>
              <a:t>Detection</a:t>
            </a:r>
            <a:endParaRPr lang="ko-KR" altLang="en-US" dirty="0"/>
          </a:p>
        </p:txBody>
      </p:sp>
      <p:sp>
        <p:nvSpPr>
          <p:cNvPr id="10" name="내용 개체 틀 6">
            <a:extLst>
              <a:ext uri="{FF2B5EF4-FFF2-40B4-BE49-F238E27FC236}">
                <a16:creationId xmlns:a16="http://schemas.microsoft.com/office/drawing/2014/main" id="{B57D2310-3000-5888-9336-311C90DD1E45}"/>
              </a:ext>
            </a:extLst>
          </p:cNvPr>
          <p:cNvSpPr txBox="1">
            <a:spLocks/>
          </p:cNvSpPr>
          <p:nvPr/>
        </p:nvSpPr>
        <p:spPr>
          <a:xfrm>
            <a:off x="74232" y="1178175"/>
            <a:ext cx="12039545" cy="519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b="1" kern="1200">
                <a:solidFill>
                  <a:srgbClr val="0249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›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400" kern="1200">
                <a:solidFill>
                  <a:srgbClr val="4591C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Localization</a:t>
            </a:r>
          </a:p>
          <a:p>
            <a:r>
              <a:rPr lang="ko-KR" altLang="en-US" dirty="0"/>
              <a:t>이미지 내의 하나의 </a:t>
            </a:r>
            <a:r>
              <a:rPr lang="en-US" altLang="ko-KR" dirty="0"/>
              <a:t>object</a:t>
            </a:r>
            <a:r>
              <a:rPr lang="ko-KR" altLang="en-US" dirty="0"/>
              <a:t>가 있을 때</a:t>
            </a:r>
            <a:r>
              <a:rPr lang="en-US" altLang="ko-KR" dirty="0"/>
              <a:t>, Object</a:t>
            </a:r>
            <a:r>
              <a:rPr lang="ko-KR" altLang="en-US" dirty="0"/>
              <a:t>의 위치를 특정하는 것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Object Detection = Localization + Classification</a:t>
            </a:r>
          </a:p>
          <a:p>
            <a:r>
              <a:rPr lang="ko-KR" altLang="en-US" dirty="0"/>
              <a:t>이미지</a:t>
            </a:r>
            <a:r>
              <a:rPr lang="en-US" altLang="ko-KR" dirty="0"/>
              <a:t> </a:t>
            </a:r>
            <a:r>
              <a:rPr lang="ko-KR" altLang="en-US" dirty="0"/>
              <a:t>내에서 </a:t>
            </a:r>
            <a:r>
              <a:rPr lang="en-US" altLang="ko-KR" dirty="0"/>
              <a:t>Object</a:t>
            </a:r>
            <a:r>
              <a:rPr lang="ko-KR" altLang="en-US" dirty="0"/>
              <a:t>들의 위치를 특정하고</a:t>
            </a:r>
            <a:r>
              <a:rPr lang="en-US" altLang="ko-KR" dirty="0"/>
              <a:t>, Object</a:t>
            </a:r>
            <a:r>
              <a:rPr lang="ko-KR" altLang="en-US" dirty="0"/>
              <a:t>들의 </a:t>
            </a:r>
            <a:r>
              <a:rPr lang="en-US" altLang="ko-KR" dirty="0"/>
              <a:t>Class</a:t>
            </a:r>
            <a:r>
              <a:rPr lang="ko-KR" altLang="en-US" dirty="0"/>
              <a:t>를 분류하는 작업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A669DD-B1D5-9E71-A196-6D79FA9C0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132" y="3575744"/>
            <a:ext cx="9141735" cy="279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300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32" y="75029"/>
            <a:ext cx="11458372" cy="908721"/>
          </a:xfrm>
        </p:spPr>
        <p:txBody>
          <a:bodyPr/>
          <a:lstStyle/>
          <a:p>
            <a:r>
              <a:rPr lang="en-US" altLang="ko-KR" dirty="0"/>
              <a:t>Bounding Box</a:t>
            </a:r>
            <a:endParaRPr lang="ko-KR" altLang="en-US" dirty="0"/>
          </a:p>
        </p:txBody>
      </p:sp>
      <p:sp>
        <p:nvSpPr>
          <p:cNvPr id="10" name="내용 개체 틀 6">
            <a:extLst>
              <a:ext uri="{FF2B5EF4-FFF2-40B4-BE49-F238E27FC236}">
                <a16:creationId xmlns:a16="http://schemas.microsoft.com/office/drawing/2014/main" id="{B57D2310-3000-5888-9336-311C90DD1E45}"/>
              </a:ext>
            </a:extLst>
          </p:cNvPr>
          <p:cNvSpPr txBox="1">
            <a:spLocks/>
          </p:cNvSpPr>
          <p:nvPr/>
        </p:nvSpPr>
        <p:spPr>
          <a:xfrm>
            <a:off x="74232" y="1178175"/>
            <a:ext cx="12039545" cy="519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b="1" kern="1200">
                <a:solidFill>
                  <a:srgbClr val="0249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›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400" kern="1200">
                <a:solidFill>
                  <a:srgbClr val="4591C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물체의 위치를 사각형으로 감싼 형태로 정의하고 좌표로 표현하는 방식</a:t>
            </a:r>
            <a:endParaRPr lang="en-US" altLang="ko-KR" dirty="0"/>
          </a:p>
          <a:p>
            <a:r>
              <a:rPr lang="en-US" altLang="ko-KR" dirty="0"/>
              <a:t>Center coordinates – (</a:t>
            </a:r>
            <a:r>
              <a:rPr lang="en-US" altLang="ko-KR" dirty="0" err="1"/>
              <a:t>x1</a:t>
            </a:r>
            <a:r>
              <a:rPr lang="en-US" altLang="ko-KR" dirty="0"/>
              <a:t>, </a:t>
            </a:r>
            <a:r>
              <a:rPr lang="en-US" altLang="ko-KR" dirty="0" err="1"/>
              <a:t>y1</a:t>
            </a:r>
            <a:r>
              <a:rPr lang="en-US" altLang="ko-KR" dirty="0"/>
              <a:t>, </a:t>
            </a:r>
            <a:r>
              <a:rPr lang="en-US" altLang="ko-KR" dirty="0" err="1"/>
              <a:t>x2</a:t>
            </a:r>
            <a:r>
              <a:rPr lang="en-US" altLang="ko-KR" dirty="0"/>
              <a:t>, </a:t>
            </a:r>
            <a:r>
              <a:rPr lang="en-US" altLang="ko-KR" dirty="0" err="1"/>
              <a:t>y2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Coner</a:t>
            </a:r>
            <a:r>
              <a:rPr lang="en-US" altLang="ko-KR" dirty="0"/>
              <a:t> coordinates – (</a:t>
            </a:r>
            <a:r>
              <a:rPr lang="en-US" altLang="ko-KR" dirty="0" err="1"/>
              <a:t>Cx</a:t>
            </a:r>
            <a:r>
              <a:rPr lang="en-US" altLang="ko-KR" dirty="0"/>
              <a:t>, Cy, w, h)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i="1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7A756BA-806B-1705-4DE1-C3557713B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" y="2479040"/>
            <a:ext cx="4177665" cy="352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511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32" y="75029"/>
            <a:ext cx="11458372" cy="908721"/>
          </a:xfrm>
        </p:spPr>
        <p:txBody>
          <a:bodyPr/>
          <a:lstStyle/>
          <a:p>
            <a:r>
              <a:rPr lang="en-US" altLang="ko-KR" dirty="0"/>
              <a:t>Intersection over Union</a:t>
            </a:r>
            <a:endParaRPr lang="ko-KR" altLang="en-US" dirty="0"/>
          </a:p>
        </p:txBody>
      </p:sp>
      <p:sp>
        <p:nvSpPr>
          <p:cNvPr id="10" name="내용 개체 틀 6">
            <a:extLst>
              <a:ext uri="{FF2B5EF4-FFF2-40B4-BE49-F238E27FC236}">
                <a16:creationId xmlns:a16="http://schemas.microsoft.com/office/drawing/2014/main" id="{B57D2310-3000-5888-9336-311C90DD1E45}"/>
              </a:ext>
            </a:extLst>
          </p:cNvPr>
          <p:cNvSpPr txBox="1">
            <a:spLocks/>
          </p:cNvSpPr>
          <p:nvPr/>
        </p:nvSpPr>
        <p:spPr>
          <a:xfrm>
            <a:off x="74232" y="1178175"/>
            <a:ext cx="12039545" cy="519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b="1" kern="1200">
                <a:solidFill>
                  <a:srgbClr val="0249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›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400" kern="1200">
                <a:solidFill>
                  <a:srgbClr val="4591C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Object detector</a:t>
            </a:r>
            <a:r>
              <a:rPr lang="ko-KR" altLang="en-US" dirty="0"/>
              <a:t>의  정확도를 평가하기 위한 지표</a:t>
            </a:r>
            <a:endParaRPr lang="en-US" altLang="ko-KR" dirty="0"/>
          </a:p>
          <a:p>
            <a:r>
              <a:rPr lang="en-US" altLang="ko-KR" dirty="0" err="1"/>
              <a:t>Bbox</a:t>
            </a:r>
            <a:r>
              <a:rPr lang="ko-KR" altLang="en-US" dirty="0"/>
              <a:t>와 </a:t>
            </a:r>
            <a:r>
              <a:rPr lang="en-US" altLang="ko-KR" dirty="0"/>
              <a:t>Ground Truth</a:t>
            </a:r>
            <a:r>
              <a:rPr lang="ko-KR" altLang="en-US" dirty="0"/>
              <a:t>가 겹치는 영역 </a:t>
            </a:r>
            <a:r>
              <a:rPr lang="en-US" altLang="ko-KR" dirty="0"/>
              <a:t>/ </a:t>
            </a:r>
            <a:r>
              <a:rPr lang="en-US" altLang="ko-KR" dirty="0" err="1"/>
              <a:t>Bbox</a:t>
            </a:r>
            <a:r>
              <a:rPr lang="ko-KR" altLang="en-US" dirty="0"/>
              <a:t>와 </a:t>
            </a:r>
            <a:r>
              <a:rPr lang="en-US" altLang="ko-KR" dirty="0"/>
              <a:t>Ground Truth</a:t>
            </a:r>
            <a:r>
              <a:rPr lang="ko-KR" altLang="en-US" dirty="0"/>
              <a:t>를 합친 영역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i="1" dirty="0"/>
          </a:p>
        </p:txBody>
      </p:sp>
      <p:pic>
        <p:nvPicPr>
          <p:cNvPr id="5124" name="Picture 4" descr="머신러닝에서의 IoU(Intersection over Union)란?">
            <a:extLst>
              <a:ext uri="{FF2B5EF4-FFF2-40B4-BE49-F238E27FC236}">
                <a16:creationId xmlns:a16="http://schemas.microsoft.com/office/drawing/2014/main" id="{5FE766F4-2B20-0737-4114-ECED184E2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094" y="1976966"/>
            <a:ext cx="7080647" cy="397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4222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32" y="75029"/>
            <a:ext cx="11458372" cy="908721"/>
          </a:xfrm>
        </p:spPr>
        <p:txBody>
          <a:bodyPr/>
          <a:lstStyle/>
          <a:p>
            <a:r>
              <a:rPr lang="en-US" altLang="ko-KR" dirty="0"/>
              <a:t>Non-Maximum Suppression</a:t>
            </a:r>
            <a:endParaRPr lang="ko-KR" altLang="en-US" dirty="0"/>
          </a:p>
        </p:txBody>
      </p:sp>
      <p:sp>
        <p:nvSpPr>
          <p:cNvPr id="10" name="내용 개체 틀 6">
            <a:extLst>
              <a:ext uri="{FF2B5EF4-FFF2-40B4-BE49-F238E27FC236}">
                <a16:creationId xmlns:a16="http://schemas.microsoft.com/office/drawing/2014/main" id="{B57D2310-3000-5888-9336-311C90DD1E45}"/>
              </a:ext>
            </a:extLst>
          </p:cNvPr>
          <p:cNvSpPr txBox="1">
            <a:spLocks/>
          </p:cNvSpPr>
          <p:nvPr/>
        </p:nvSpPr>
        <p:spPr>
          <a:xfrm>
            <a:off x="74232" y="1178175"/>
            <a:ext cx="12039545" cy="519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b="1" kern="1200">
                <a:solidFill>
                  <a:srgbClr val="0249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›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400" kern="1200">
                <a:solidFill>
                  <a:srgbClr val="4591C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Object Detector</a:t>
            </a:r>
            <a:r>
              <a:rPr lang="ko-KR" altLang="en-US" dirty="0"/>
              <a:t>가 예측한 </a:t>
            </a:r>
            <a:r>
              <a:rPr lang="en-US" altLang="ko-KR" dirty="0" err="1"/>
              <a:t>Bbox</a:t>
            </a:r>
            <a:r>
              <a:rPr lang="ko-KR" altLang="en-US" dirty="0"/>
              <a:t>중에서 정확한 </a:t>
            </a:r>
            <a:r>
              <a:rPr lang="en-US" altLang="ko-KR" dirty="0" err="1"/>
              <a:t>Bbox</a:t>
            </a:r>
            <a:r>
              <a:rPr lang="ko-KR" altLang="en-US" dirty="0"/>
              <a:t>를 선택하도록 하는 방법</a:t>
            </a:r>
            <a:endParaRPr lang="en-US" altLang="ko-KR" dirty="0"/>
          </a:p>
          <a:p>
            <a:r>
              <a:rPr lang="ko-KR" altLang="en-US" dirty="0"/>
              <a:t>하나의 </a:t>
            </a:r>
            <a:r>
              <a:rPr lang="en-US" altLang="ko-KR" dirty="0"/>
              <a:t>Class</a:t>
            </a:r>
            <a:r>
              <a:rPr lang="ko-KR" altLang="en-US" dirty="0"/>
              <a:t>에 대한 </a:t>
            </a:r>
            <a:r>
              <a:rPr lang="en-US" altLang="ko-KR" dirty="0" err="1"/>
              <a:t>Bbox</a:t>
            </a:r>
            <a:r>
              <a:rPr lang="ko-KR" altLang="en-US" dirty="0"/>
              <a:t>들 중에서 </a:t>
            </a:r>
            <a:r>
              <a:rPr lang="en-US" altLang="ko-KR" dirty="0"/>
              <a:t>1</a:t>
            </a:r>
            <a:r>
              <a:rPr lang="ko-KR" altLang="en-US" dirty="0"/>
              <a:t>개의 </a:t>
            </a:r>
            <a:r>
              <a:rPr lang="en-US" altLang="ko-KR" dirty="0" err="1"/>
              <a:t>Bbox</a:t>
            </a:r>
            <a:r>
              <a:rPr lang="ko-KR" altLang="en-US" dirty="0"/>
              <a:t>만 남기고 나머지는 다 삭제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i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296D6CF-3435-DD8C-DB7A-13DAE0246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393" y="2065973"/>
            <a:ext cx="8258175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931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32" y="75029"/>
            <a:ext cx="11458372" cy="908721"/>
          </a:xfrm>
        </p:spPr>
        <p:txBody>
          <a:bodyPr/>
          <a:lstStyle/>
          <a:p>
            <a:r>
              <a:rPr lang="en-US" altLang="ko-KR" dirty="0"/>
              <a:t>Detection Architecture</a:t>
            </a:r>
            <a:endParaRPr lang="ko-KR" altLang="en-US" dirty="0"/>
          </a:p>
        </p:txBody>
      </p:sp>
      <p:sp>
        <p:nvSpPr>
          <p:cNvPr id="10" name="내용 개체 틀 6">
            <a:extLst>
              <a:ext uri="{FF2B5EF4-FFF2-40B4-BE49-F238E27FC236}">
                <a16:creationId xmlns:a16="http://schemas.microsoft.com/office/drawing/2014/main" id="{B57D2310-3000-5888-9336-311C90DD1E45}"/>
              </a:ext>
            </a:extLst>
          </p:cNvPr>
          <p:cNvSpPr txBox="1">
            <a:spLocks/>
          </p:cNvSpPr>
          <p:nvPr/>
        </p:nvSpPr>
        <p:spPr>
          <a:xfrm>
            <a:off x="74232" y="1178175"/>
            <a:ext cx="12039545" cy="519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b="1" kern="1200">
                <a:solidFill>
                  <a:srgbClr val="0249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›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400" kern="1200">
                <a:solidFill>
                  <a:srgbClr val="4591C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i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5EFD526-2AE2-0048-AF42-C7BDC61EB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63" y="1178175"/>
            <a:ext cx="9891370" cy="495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86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32" y="75029"/>
            <a:ext cx="11458372" cy="908721"/>
          </a:xfrm>
        </p:spPr>
        <p:txBody>
          <a:bodyPr/>
          <a:lstStyle/>
          <a:p>
            <a:r>
              <a:rPr lang="en-US" altLang="ko-KR" dirty="0"/>
              <a:t>2-Stage Detector</a:t>
            </a:r>
            <a:endParaRPr lang="ko-KR" altLang="en-US" dirty="0"/>
          </a:p>
        </p:txBody>
      </p:sp>
      <p:sp>
        <p:nvSpPr>
          <p:cNvPr id="10" name="내용 개체 틀 6">
            <a:extLst>
              <a:ext uri="{FF2B5EF4-FFF2-40B4-BE49-F238E27FC236}">
                <a16:creationId xmlns:a16="http://schemas.microsoft.com/office/drawing/2014/main" id="{B57D2310-3000-5888-9336-311C90DD1E45}"/>
              </a:ext>
            </a:extLst>
          </p:cNvPr>
          <p:cNvSpPr txBox="1">
            <a:spLocks/>
          </p:cNvSpPr>
          <p:nvPr/>
        </p:nvSpPr>
        <p:spPr>
          <a:xfrm>
            <a:off x="74232" y="1178175"/>
            <a:ext cx="12039545" cy="519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b="1" kern="1200">
                <a:solidFill>
                  <a:srgbClr val="0249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›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400" kern="1200">
                <a:solidFill>
                  <a:srgbClr val="4591C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i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1F11281-243B-15EE-D267-768729400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6439"/>
            <a:ext cx="11532628" cy="2509041"/>
          </a:xfrm>
          <a:prstGeom prst="rect">
            <a:avLst/>
          </a:prstGeom>
        </p:spPr>
      </p:pic>
      <p:sp>
        <p:nvSpPr>
          <p:cNvPr id="18" name="내용 개체 틀 6">
            <a:extLst>
              <a:ext uri="{FF2B5EF4-FFF2-40B4-BE49-F238E27FC236}">
                <a16:creationId xmlns:a16="http://schemas.microsoft.com/office/drawing/2014/main" id="{A17CB3D7-1D5A-4EC5-30DE-669929677467}"/>
              </a:ext>
            </a:extLst>
          </p:cNvPr>
          <p:cNvSpPr txBox="1">
            <a:spLocks/>
          </p:cNvSpPr>
          <p:nvPr/>
        </p:nvSpPr>
        <p:spPr>
          <a:xfrm>
            <a:off x="74232" y="1178175"/>
            <a:ext cx="12039545" cy="519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b="1" kern="1200">
                <a:solidFill>
                  <a:srgbClr val="0249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›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400" kern="1200">
                <a:solidFill>
                  <a:srgbClr val="4591C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Region Proposal</a:t>
            </a:r>
          </a:p>
          <a:p>
            <a:r>
              <a:rPr lang="en-US" altLang="ko-KR" dirty="0"/>
              <a:t>Input</a:t>
            </a:r>
            <a:r>
              <a:rPr lang="ko-KR" altLang="en-US" dirty="0"/>
              <a:t> </a:t>
            </a:r>
            <a:r>
              <a:rPr lang="en-US" altLang="ko-KR" dirty="0"/>
              <a:t>Image</a:t>
            </a:r>
            <a:r>
              <a:rPr lang="ko-KR" altLang="en-US" dirty="0"/>
              <a:t>에서 </a:t>
            </a:r>
            <a:r>
              <a:rPr lang="en-US" altLang="ko-KR" dirty="0"/>
              <a:t>Object</a:t>
            </a:r>
            <a:r>
              <a:rPr lang="ko-KR" altLang="en-US" dirty="0"/>
              <a:t>가 있을 법한 영역</a:t>
            </a:r>
            <a:r>
              <a:rPr lang="en-US" altLang="ko-KR" dirty="0"/>
              <a:t>(</a:t>
            </a:r>
            <a:r>
              <a:rPr lang="en-US" altLang="ko-KR" dirty="0" err="1"/>
              <a:t>RoI</a:t>
            </a:r>
            <a:r>
              <a:rPr lang="en-US" altLang="ko-KR" dirty="0"/>
              <a:t>)</a:t>
            </a:r>
            <a:r>
              <a:rPr lang="ko-KR" altLang="en-US" dirty="0"/>
              <a:t>을 찾아내는 과정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Classification</a:t>
            </a:r>
          </a:p>
          <a:p>
            <a:r>
              <a:rPr lang="en-US" altLang="ko-KR" dirty="0" err="1"/>
              <a:t>RoI</a:t>
            </a:r>
            <a:r>
              <a:rPr lang="ko-KR" altLang="en-US" dirty="0"/>
              <a:t>를 바탕으로 </a:t>
            </a:r>
            <a:r>
              <a:rPr lang="en-US" altLang="ko-KR" dirty="0"/>
              <a:t>Object</a:t>
            </a:r>
            <a:r>
              <a:rPr lang="ko-KR" altLang="en-US" dirty="0"/>
              <a:t>의 위치를 예측하고 </a:t>
            </a:r>
            <a:r>
              <a:rPr lang="en-US" altLang="ko-KR" dirty="0"/>
              <a:t>Class</a:t>
            </a:r>
            <a:r>
              <a:rPr lang="ko-KR" altLang="en-US" dirty="0"/>
              <a:t>를 분류하는 과정  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i="1" dirty="0"/>
          </a:p>
        </p:txBody>
      </p:sp>
    </p:spTree>
    <p:extLst>
      <p:ext uri="{BB962C8B-B14F-4D97-AF65-F5344CB8AC3E}">
        <p14:creationId xmlns:p14="http://schemas.microsoft.com/office/powerpoint/2010/main" val="431756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32" y="75029"/>
            <a:ext cx="12039544" cy="908721"/>
          </a:xfrm>
        </p:spPr>
        <p:txBody>
          <a:bodyPr>
            <a:noAutofit/>
          </a:bodyPr>
          <a:lstStyle/>
          <a:p>
            <a:r>
              <a:rPr lang="en-US" altLang="ko-KR" dirty="0"/>
              <a:t>R-CNN(Regions with Convolutional Neural Networks)</a:t>
            </a:r>
            <a:endParaRPr lang="ko-KR" altLang="en-US" dirty="0"/>
          </a:p>
        </p:txBody>
      </p:sp>
      <p:sp>
        <p:nvSpPr>
          <p:cNvPr id="10" name="내용 개체 틀 6">
            <a:extLst>
              <a:ext uri="{FF2B5EF4-FFF2-40B4-BE49-F238E27FC236}">
                <a16:creationId xmlns:a16="http://schemas.microsoft.com/office/drawing/2014/main" id="{B57D2310-3000-5888-9336-311C90DD1E45}"/>
              </a:ext>
            </a:extLst>
          </p:cNvPr>
          <p:cNvSpPr txBox="1">
            <a:spLocks/>
          </p:cNvSpPr>
          <p:nvPr/>
        </p:nvSpPr>
        <p:spPr>
          <a:xfrm>
            <a:off x="74232" y="1178175"/>
            <a:ext cx="12039545" cy="519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b="1" kern="1200">
                <a:solidFill>
                  <a:srgbClr val="0249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›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400" kern="1200">
                <a:solidFill>
                  <a:srgbClr val="4591C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1. Selective Search</a:t>
            </a:r>
            <a:r>
              <a:rPr lang="ko-KR" altLang="en-US" dirty="0"/>
              <a:t>로 </a:t>
            </a:r>
            <a:r>
              <a:rPr lang="en-US" altLang="ko-KR" dirty="0"/>
              <a:t>Region proposal </a:t>
            </a:r>
            <a:r>
              <a:rPr lang="ko-KR" altLang="en-US" dirty="0"/>
              <a:t>추출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추출된 </a:t>
            </a:r>
            <a:r>
              <a:rPr lang="en-US" altLang="ko-KR" dirty="0" err="1"/>
              <a:t>RoI</a:t>
            </a:r>
            <a:r>
              <a:rPr lang="ko-KR" altLang="en-US" dirty="0"/>
              <a:t>를 </a:t>
            </a:r>
            <a:r>
              <a:rPr lang="en-US" altLang="ko-KR" dirty="0"/>
              <a:t>warp</a:t>
            </a:r>
            <a:r>
              <a:rPr lang="ko-KR" altLang="en-US" dirty="0"/>
              <a:t>하여 </a:t>
            </a:r>
            <a:r>
              <a:rPr lang="en-US" altLang="ko-KR" dirty="0"/>
              <a:t>pre-trained CNN </a:t>
            </a:r>
            <a:r>
              <a:rPr lang="ko-KR" altLang="en-US" dirty="0"/>
              <a:t>에 입력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pre-trained CNN</a:t>
            </a:r>
            <a:r>
              <a:rPr lang="ko-KR" altLang="en-US" dirty="0"/>
              <a:t>을 거쳐서 </a:t>
            </a:r>
            <a:r>
              <a:rPr lang="en-US" altLang="ko-KR" dirty="0" err="1"/>
              <a:t>RoI</a:t>
            </a:r>
            <a:r>
              <a:rPr lang="ko-KR" altLang="en-US" dirty="0"/>
              <a:t>의 </a:t>
            </a:r>
            <a:r>
              <a:rPr lang="en-US" altLang="ko-KR" dirty="0"/>
              <a:t>4096</a:t>
            </a:r>
            <a:r>
              <a:rPr lang="ko-KR" altLang="en-US" dirty="0"/>
              <a:t>차원 특징 벡터 추출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4-1. </a:t>
            </a:r>
            <a:r>
              <a:rPr lang="ko-KR" altLang="en-US" dirty="0"/>
              <a:t>추출된 특징 벡터를 </a:t>
            </a:r>
            <a:r>
              <a:rPr lang="en-US" altLang="ko-KR" dirty="0" err="1"/>
              <a:t>SVM</a:t>
            </a:r>
            <a:r>
              <a:rPr lang="ko-KR" altLang="en-US" dirty="0"/>
              <a:t>을 이용하여 </a:t>
            </a:r>
            <a:r>
              <a:rPr lang="en-US" altLang="ko-KR" dirty="0"/>
              <a:t>Classification </a:t>
            </a:r>
            <a:r>
              <a:rPr lang="ko-KR" altLang="en-US" dirty="0"/>
              <a:t>수행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4-2. Bounding Box Regression</a:t>
            </a:r>
            <a:r>
              <a:rPr lang="ko-KR" altLang="en-US" dirty="0"/>
              <a:t>을 적용하여 </a:t>
            </a:r>
            <a:r>
              <a:rPr lang="en-US" altLang="ko-KR" dirty="0"/>
              <a:t>Bounding Box </a:t>
            </a:r>
            <a:r>
              <a:rPr lang="ko-KR" altLang="en-US" dirty="0"/>
              <a:t>위치 조정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A73132-7282-FEE3-B480-0035DF82B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0470"/>
            <a:ext cx="12192000" cy="139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72846"/>
      </p:ext>
    </p:extLst>
  </p:cSld>
  <p:clrMapOvr>
    <a:masterClrMapping/>
  </p:clrMapOvr>
</p:sld>
</file>

<file path=ppt/theme/theme1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">
      <a:majorFont>
        <a:latin typeface="Arial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 fontScale="85000" lnSpcReduction="10000"/>
      </a:bodyPr>
      <a:lstStyle>
        <a:defPPr algn="r">
          <a:defRPr sz="3200" b="1" dirty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VMIPLAB-16by9.potx" id="{F98AB37B-FF0F-4A6F-9D13-515D0E19BA73}" vid="{470C9A6B-5BA8-4EDA-80C2-E0A9228F564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CVMIPLAB-16by9</Template>
  <TotalTime>6956</TotalTime>
  <Words>697</Words>
  <Application>Microsoft Office PowerPoint</Application>
  <PresentationFormat>와이드스크린</PresentationFormat>
  <Paragraphs>129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Arial</vt:lpstr>
      <vt:lpstr>Calibri</vt:lpstr>
      <vt:lpstr>Wingdings</vt:lpstr>
      <vt:lpstr>1_디자인 사용자 지정</vt:lpstr>
      <vt:lpstr>Object Detection</vt:lpstr>
      <vt:lpstr>PowerPoint 프레젠테이션</vt:lpstr>
      <vt:lpstr>Object Detection</vt:lpstr>
      <vt:lpstr>Bounding Box</vt:lpstr>
      <vt:lpstr>Intersection over Union</vt:lpstr>
      <vt:lpstr>Non-Maximum Suppression</vt:lpstr>
      <vt:lpstr>Detection Architecture</vt:lpstr>
      <vt:lpstr>2-Stage Detector</vt:lpstr>
      <vt:lpstr>R-CNN(Regions with Convolutional Neural Networks)</vt:lpstr>
      <vt:lpstr>R-CNN(Regions with Convolutional Neural Networks)</vt:lpstr>
      <vt:lpstr>Fast R-CNN</vt:lpstr>
      <vt:lpstr>RoI Pooling</vt:lpstr>
      <vt:lpstr>Fast R-CNN</vt:lpstr>
      <vt:lpstr>Faster R-CNN</vt:lpstr>
      <vt:lpstr>RPN(Region Proposal Network)</vt:lpstr>
      <vt:lpstr>Faster R-CNN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>IPCVLab</dc:subject>
  <dc:creator>김도원</dc:creator>
  <cp:keywords>Docker</cp:keywords>
  <cp:lastModifiedBy>juhyun park</cp:lastModifiedBy>
  <cp:revision>418</cp:revision>
  <dcterms:created xsi:type="dcterms:W3CDTF">2021-07-06T01:21:43Z</dcterms:created>
  <dcterms:modified xsi:type="dcterms:W3CDTF">2023-08-03T06:47:31Z</dcterms:modified>
</cp:coreProperties>
</file>